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64" r:id="rId4"/>
    <p:sldId id="258" r:id="rId5"/>
    <p:sldId id="259" r:id="rId6"/>
    <p:sldId id="262" r:id="rId7"/>
    <p:sldId id="260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31E7F-DF5B-C645-AD01-E99F1F6EE063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A1F23-7D0F-FA4E-B9C2-EC34D2C0DD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345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31E7F-DF5B-C645-AD01-E99F1F6EE063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A1F23-7D0F-FA4E-B9C2-EC34D2C0DD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0831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31E7F-DF5B-C645-AD01-E99F1F6EE063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A1F23-7D0F-FA4E-B9C2-EC34D2C0DD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6831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31E7F-DF5B-C645-AD01-E99F1F6EE063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A1F23-7D0F-FA4E-B9C2-EC34D2C0DD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9394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31E7F-DF5B-C645-AD01-E99F1F6EE063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A1F23-7D0F-FA4E-B9C2-EC34D2C0DD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2635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31E7F-DF5B-C645-AD01-E99F1F6EE063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A1F23-7D0F-FA4E-B9C2-EC34D2C0DD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6692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31E7F-DF5B-C645-AD01-E99F1F6EE063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A1F23-7D0F-FA4E-B9C2-EC34D2C0DD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6277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31E7F-DF5B-C645-AD01-E99F1F6EE063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A1F23-7D0F-FA4E-B9C2-EC34D2C0DD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985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31E7F-DF5B-C645-AD01-E99F1F6EE063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A1F23-7D0F-FA4E-B9C2-EC34D2C0DD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7997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31E7F-DF5B-C645-AD01-E99F1F6EE063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A1F23-7D0F-FA4E-B9C2-EC34D2C0DD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5142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31E7F-DF5B-C645-AD01-E99F1F6EE063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A1F23-7D0F-FA4E-B9C2-EC34D2C0DD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7187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31E7F-DF5B-C645-AD01-E99F1F6EE063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A1F23-7D0F-FA4E-B9C2-EC34D2C0DD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5485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2364" y="1953426"/>
            <a:ext cx="7772400" cy="1470025"/>
          </a:xfrm>
        </p:spPr>
        <p:txBody>
          <a:bodyPr/>
          <a:lstStyle/>
          <a:p>
            <a:r>
              <a:rPr lang="en-US" dirty="0" smtClean="0"/>
              <a:t>Conservation Stewards Program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344337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People &amp; Parks – Conservation in Local Innovative ways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87633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400" b="1" i="1" dirty="0" smtClean="0"/>
              <a:t>THANK YOU</a:t>
            </a:r>
            <a:endParaRPr lang="en-US" sz="4400" b="1" i="1" dirty="0"/>
          </a:p>
        </p:txBody>
      </p:sp>
    </p:spTree>
    <p:extLst>
      <p:ext uri="{BB962C8B-B14F-4D97-AF65-F5344CB8AC3E}">
        <p14:creationId xmlns:p14="http://schemas.microsoft.com/office/powerpoint/2010/main" xmlns="" val="118520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CSP?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Working with communities who </a:t>
            </a:r>
            <a:r>
              <a:rPr lang="en-US" sz="2800" u="sng" dirty="0" smtClean="0"/>
              <a:t>voluntarily</a:t>
            </a:r>
            <a:r>
              <a:rPr lang="en-US" sz="2800" dirty="0" smtClean="0"/>
              <a:t> agree to protect their natural resources and the benefits, in exchange for steady compensation/incentives from investors</a:t>
            </a:r>
          </a:p>
          <a:p>
            <a:r>
              <a:rPr lang="en-US" sz="2800" dirty="0" smtClean="0"/>
              <a:t>Key principles:</a:t>
            </a:r>
          </a:p>
          <a:p>
            <a:pPr lvl="1"/>
            <a:r>
              <a:rPr lang="en-US" sz="2400" b="1" u="sng" dirty="0" smtClean="0"/>
              <a:t>Voluntary</a:t>
            </a:r>
            <a:r>
              <a:rPr lang="en-US" sz="2400" dirty="0" smtClean="0"/>
              <a:t> participation by all parties</a:t>
            </a:r>
          </a:p>
          <a:p>
            <a:pPr lvl="1"/>
            <a:r>
              <a:rPr lang="en-US" sz="2400" dirty="0" smtClean="0"/>
              <a:t>Design and negotiation should be </a:t>
            </a:r>
            <a:r>
              <a:rPr lang="en-US" sz="2400" b="1" u="sng" dirty="0" smtClean="0"/>
              <a:t>transparent</a:t>
            </a:r>
            <a:r>
              <a:rPr lang="en-US" sz="2400" b="1" dirty="0" smtClean="0"/>
              <a:t> </a:t>
            </a:r>
            <a:r>
              <a:rPr lang="en-US" sz="2400" dirty="0" smtClean="0"/>
              <a:t>and </a:t>
            </a:r>
            <a:r>
              <a:rPr lang="en-US" sz="2400" b="1" u="sng" dirty="0" smtClean="0"/>
              <a:t>inclusive</a:t>
            </a:r>
            <a:r>
              <a:rPr lang="en-US" sz="2400" dirty="0" smtClean="0"/>
              <a:t> of all parties</a:t>
            </a:r>
          </a:p>
          <a:p>
            <a:pPr lvl="1"/>
            <a:r>
              <a:rPr lang="en-US" sz="2400" dirty="0" smtClean="0"/>
              <a:t>Resource users and conservation interaction must be on a </a:t>
            </a:r>
            <a:r>
              <a:rPr lang="en-US" sz="2400" b="1" u="sng" dirty="0" smtClean="0"/>
              <a:t>level playing field</a:t>
            </a:r>
            <a:endParaRPr lang="en-US" sz="2400" b="1" u="sng" dirty="0"/>
          </a:p>
        </p:txBody>
      </p:sp>
    </p:spTree>
    <p:extLst>
      <p:ext uri="{BB962C8B-B14F-4D97-AF65-F5344CB8AC3E}">
        <p14:creationId xmlns:p14="http://schemas.microsoft.com/office/powerpoint/2010/main" xmlns="" val="410029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144840" y="1451347"/>
            <a:ext cx="8999159" cy="4943658"/>
            <a:chOff x="253266" y="944887"/>
            <a:chExt cx="8782310" cy="4423198"/>
          </a:xfrm>
        </p:grpSpPr>
        <p:sp>
          <p:nvSpPr>
            <p:cNvPr id="4" name="Rounded Rectangle 3"/>
            <p:cNvSpPr/>
            <p:nvPr/>
          </p:nvSpPr>
          <p:spPr>
            <a:xfrm>
              <a:off x="253266" y="1230867"/>
              <a:ext cx="1455328" cy="764735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  <a:alpha val="84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53266" y="1230867"/>
              <a:ext cx="18597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Threats to Biodiversity</a:t>
              </a:r>
              <a:endParaRPr lang="en-US" dirty="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321729" y="944887"/>
              <a:ext cx="4369766" cy="210143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823807" y="1625104"/>
              <a:ext cx="1541838" cy="764735"/>
            </a:xfrm>
            <a:prstGeom prst="roundRect">
              <a:avLst/>
            </a:prstGeom>
            <a:no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618206" y="1613235"/>
              <a:ext cx="1781801" cy="764735"/>
            </a:xfrm>
            <a:prstGeom prst="roundRect">
              <a:avLst/>
            </a:prstGeom>
            <a:no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46495" y="1703486"/>
              <a:ext cx="16535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Conservation Actions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117456" y="1810937"/>
              <a:ext cx="954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Benefits</a:t>
              </a:r>
              <a:endParaRPr lang="en-US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7400001" y="1230867"/>
              <a:ext cx="1635575" cy="764735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  <a:alpha val="84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520963" y="1301938"/>
              <a:ext cx="14061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Opportunity Costs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882578" y="994284"/>
              <a:ext cx="33265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CONSERVATION AGREEMENT</a:t>
              </a:r>
              <a:endParaRPr lang="en-US" sz="2000" b="1" dirty="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273689" y="3885381"/>
              <a:ext cx="2124013" cy="148270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24124" y="4338927"/>
              <a:ext cx="191534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No Poaching</a:t>
              </a:r>
            </a:p>
            <a:p>
              <a:r>
                <a:rPr lang="en-US" dirty="0" smtClean="0"/>
                <a:t>No Forest Clearing</a:t>
              </a:r>
            </a:p>
            <a:p>
              <a:r>
                <a:rPr lang="en-US" dirty="0" smtClean="0"/>
                <a:t>Patrolling</a:t>
              </a:r>
              <a:endParaRPr lang="en-US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4823807" y="3900500"/>
              <a:ext cx="2124013" cy="146758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823807" y="4308691"/>
              <a:ext cx="212552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Livelihood Support</a:t>
              </a:r>
            </a:p>
            <a:p>
              <a:r>
                <a:rPr lang="en-US" dirty="0" smtClean="0"/>
                <a:t>Social Services</a:t>
              </a:r>
            </a:p>
            <a:p>
              <a:r>
                <a:rPr lang="en-US" dirty="0" smtClean="0"/>
                <a:t>Conservation Wages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489292" y="3988215"/>
              <a:ext cx="1179083" cy="3304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EXAMPLES</a:t>
              </a:r>
              <a:endParaRPr lang="en-US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153344" y="3969595"/>
              <a:ext cx="1179083" cy="3304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EXAMPLES</a:t>
              </a:r>
              <a:endParaRPr lang="en-US" b="1" dirty="0"/>
            </a:p>
          </p:txBody>
        </p:sp>
        <p:sp>
          <p:nvSpPr>
            <p:cNvPr id="22" name="Down Arrow 21"/>
            <p:cNvSpPr/>
            <p:nvPr/>
          </p:nvSpPr>
          <p:spPr>
            <a:xfrm>
              <a:off x="3371826" y="2389839"/>
              <a:ext cx="302406" cy="1495542"/>
            </a:xfrm>
            <a:prstGeom prst="downArrow">
              <a:avLst/>
            </a:prstGeom>
            <a:solidFill>
              <a:schemeClr val="accent4">
                <a:lumMod val="60000"/>
                <a:lumOff val="40000"/>
                <a:alpha val="59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wn Arrow 22"/>
            <p:cNvSpPr/>
            <p:nvPr/>
          </p:nvSpPr>
          <p:spPr>
            <a:xfrm>
              <a:off x="5595706" y="2389839"/>
              <a:ext cx="302406" cy="1495542"/>
            </a:xfrm>
            <a:prstGeom prst="downArrow">
              <a:avLst/>
            </a:prstGeom>
            <a:solidFill>
              <a:schemeClr val="accent4">
                <a:lumMod val="60000"/>
                <a:lumOff val="40000"/>
                <a:alpha val="59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Bent Arrow 23"/>
            <p:cNvSpPr/>
            <p:nvPr/>
          </p:nvSpPr>
          <p:spPr>
            <a:xfrm rot="10800000">
              <a:off x="6804134" y="2017215"/>
              <a:ext cx="1582084" cy="372624"/>
            </a:xfrm>
            <a:prstGeom prst="bentArrow">
              <a:avLst>
                <a:gd name="adj1" fmla="val 25000"/>
                <a:gd name="adj2" fmla="val 17847"/>
                <a:gd name="adj3" fmla="val 25000"/>
                <a:gd name="adj4" fmla="val 4375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Bent Arrow 27"/>
            <p:cNvSpPr/>
            <p:nvPr/>
          </p:nvSpPr>
          <p:spPr>
            <a:xfrm flipV="1">
              <a:off x="876977" y="2017215"/>
              <a:ext cx="1396711" cy="332602"/>
            </a:xfrm>
            <a:prstGeom prst="ben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834965" y="634965"/>
            <a:ext cx="5760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CONSERVATION AGREEMENT MODEL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152973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771391" y="1535715"/>
            <a:ext cx="3166505" cy="3241640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alpha val="17000"/>
                </a:schemeClr>
              </a:gs>
              <a:gs pos="100000">
                <a:srgbClr val="FFFFFF">
                  <a:alpha val="17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Community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188320" y="3355508"/>
            <a:ext cx="3166505" cy="3241640"/>
          </a:xfrm>
          <a:prstGeom prst="ellipse">
            <a:avLst/>
          </a:prstGeom>
          <a:gradFill flip="none" rotWithShape="1">
            <a:gsLst>
              <a:gs pos="0">
                <a:srgbClr val="3366FF">
                  <a:alpha val="17000"/>
                </a:srgbClr>
              </a:gs>
              <a:gs pos="100000">
                <a:srgbClr val="FFFFFF">
                  <a:alpha val="17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Natural </a:t>
            </a:r>
            <a:r>
              <a:rPr lang="en-US" sz="2000" b="1" dirty="0" smtClean="0">
                <a:solidFill>
                  <a:schemeClr val="tx1"/>
                </a:solidFill>
              </a:rPr>
              <a:t>Resource</a:t>
            </a:r>
            <a:r>
              <a:rPr lang="en-US" b="1" dirty="0" smtClean="0">
                <a:solidFill>
                  <a:schemeClr val="tx1"/>
                </a:solidFill>
              </a:rPr>
              <a:t> Use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464685" y="3355508"/>
            <a:ext cx="3166505" cy="3241640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alpha val="17000"/>
                </a:schemeClr>
              </a:gs>
              <a:gs pos="100000">
                <a:srgbClr val="FFFFFF">
                  <a:alpha val="17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Biodiversity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88320" y="4275207"/>
            <a:ext cx="589693" cy="369332"/>
          </a:xfrm>
          <a:prstGeom prst="rect">
            <a:avLst/>
          </a:prstGeom>
          <a:solidFill>
            <a:schemeClr val="accent6">
              <a:lumMod val="75000"/>
              <a:alpha val="66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chemeClr val="tx1"/>
                  </a:solidFill>
                </a:ln>
              </a:rPr>
              <a:t>CSP</a:t>
            </a: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5937895" y="84367"/>
            <a:ext cx="2508765" cy="1941474"/>
            <a:chOff x="5937895" y="84367"/>
            <a:chExt cx="2508765" cy="1941474"/>
          </a:xfrm>
        </p:grpSpPr>
        <p:sp>
          <p:nvSpPr>
            <p:cNvPr id="16" name="Rectangle 15"/>
            <p:cNvSpPr/>
            <p:nvPr/>
          </p:nvSpPr>
          <p:spPr>
            <a:xfrm>
              <a:off x="5937895" y="84367"/>
              <a:ext cx="2468989" cy="194147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056262" y="637751"/>
              <a:ext cx="137072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NGOs</a:t>
              </a:r>
            </a:p>
            <a:p>
              <a:r>
                <a:rPr lang="en-US" dirty="0" smtClean="0"/>
                <a:t>Government</a:t>
              </a:r>
            </a:p>
            <a:p>
              <a:r>
                <a:rPr lang="en-US" dirty="0" smtClean="0"/>
                <a:t>Institutions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056262" y="226773"/>
              <a:ext cx="23903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Non Keystone Partners</a:t>
              </a:r>
              <a:endParaRPr lang="en-US" b="1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30190" y="84367"/>
            <a:ext cx="2468989" cy="1941474"/>
            <a:chOff x="230190" y="84367"/>
            <a:chExt cx="2468989" cy="1941474"/>
          </a:xfrm>
        </p:grpSpPr>
        <p:sp>
          <p:nvSpPr>
            <p:cNvPr id="24" name="Rectangle 23"/>
            <p:cNvSpPr/>
            <p:nvPr/>
          </p:nvSpPr>
          <p:spPr>
            <a:xfrm>
              <a:off x="230190" y="84367"/>
              <a:ext cx="2468989" cy="194147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65446" y="708667"/>
              <a:ext cx="123581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Aadhimalai</a:t>
              </a:r>
              <a:endParaRPr lang="en-US" dirty="0" smtClean="0"/>
            </a:p>
            <a:p>
              <a:r>
                <a:rPr lang="en-US" dirty="0" smtClean="0"/>
                <a:t>LFE</a:t>
              </a:r>
            </a:p>
            <a:p>
              <a:r>
                <a:rPr lang="en-US" dirty="0" smtClean="0"/>
                <a:t>NNHS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65446" y="299117"/>
              <a:ext cx="19415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Keystone Partners</a:t>
              </a:r>
              <a:endParaRPr lang="en-US" b="1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354825" y="2869210"/>
            <a:ext cx="831615" cy="2321941"/>
            <a:chOff x="7426987" y="4275204"/>
            <a:chExt cx="831615" cy="2321941"/>
          </a:xfrm>
        </p:grpSpPr>
        <p:sp>
          <p:nvSpPr>
            <p:cNvPr id="27" name="Up Arrow 26"/>
            <p:cNvSpPr/>
            <p:nvPr/>
          </p:nvSpPr>
          <p:spPr>
            <a:xfrm>
              <a:off x="7426987" y="4275204"/>
              <a:ext cx="831615" cy="2321941"/>
            </a:xfrm>
            <a:prstGeom prst="upArrow">
              <a:avLst/>
            </a:prstGeom>
            <a:solidFill>
              <a:srgbClr val="FF0000">
                <a:alpha val="63000"/>
              </a:srgb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 rot="16200000">
              <a:off x="7170159" y="5229761"/>
              <a:ext cx="12071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PENALTIES</a:t>
              </a:r>
              <a:endParaRPr lang="en-US" b="1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8211885" y="2869210"/>
            <a:ext cx="838876" cy="2321941"/>
            <a:chOff x="8211885" y="4275207"/>
            <a:chExt cx="838876" cy="2321941"/>
          </a:xfrm>
        </p:grpSpPr>
        <p:sp>
          <p:nvSpPr>
            <p:cNvPr id="28" name="Up Arrow 27"/>
            <p:cNvSpPr/>
            <p:nvPr/>
          </p:nvSpPr>
          <p:spPr>
            <a:xfrm flipH="1" flipV="1">
              <a:off x="8211885" y="4275207"/>
              <a:ext cx="838876" cy="2321941"/>
            </a:xfrm>
            <a:prstGeom prst="upArrow">
              <a:avLst/>
            </a:prstGeom>
            <a:solidFill>
              <a:srgbClr val="0000FF">
                <a:alpha val="63000"/>
              </a:srgb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 rot="5400000">
              <a:off x="8090233" y="5167265"/>
              <a:ext cx="10821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BENEFITS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402681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6" presetClass="emph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" presetClass="entr" presetSubtype="8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" presetClass="entr" presetSubtype="2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6" presetClass="emp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6" presetClass="emp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Phase 1:</a:t>
            </a:r>
          </a:p>
          <a:p>
            <a:pPr lvl="1"/>
            <a:r>
              <a:rPr lang="en-US" dirty="0" smtClean="0"/>
              <a:t>Feasibility Analysis</a:t>
            </a:r>
          </a:p>
          <a:p>
            <a:pPr lvl="1"/>
            <a:endParaRPr lang="en-US" dirty="0"/>
          </a:p>
          <a:p>
            <a:r>
              <a:rPr lang="en-US" dirty="0" smtClean="0"/>
              <a:t>Phase 2:</a:t>
            </a:r>
          </a:p>
          <a:p>
            <a:pPr lvl="1"/>
            <a:r>
              <a:rPr lang="en-US" dirty="0" smtClean="0"/>
              <a:t>Community Engagement</a:t>
            </a:r>
          </a:p>
          <a:p>
            <a:pPr lvl="1"/>
            <a:r>
              <a:rPr lang="en-US" dirty="0" smtClean="0"/>
              <a:t>Conservation Agreement</a:t>
            </a:r>
          </a:p>
          <a:p>
            <a:pPr lvl="1"/>
            <a:r>
              <a:rPr lang="en-US" dirty="0" smtClean="0"/>
              <a:t>Implementation Activities</a:t>
            </a:r>
          </a:p>
          <a:p>
            <a:pPr lvl="1"/>
            <a:r>
              <a:rPr lang="en-US" dirty="0" smtClean="0"/>
              <a:t>Monitoring and Evaluation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0278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236" y="153693"/>
            <a:ext cx="7961533" cy="692928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Working Area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50281" y="1242288"/>
            <a:ext cx="8787877" cy="5088650"/>
            <a:chOff x="-1" y="-254297"/>
            <a:chExt cx="9802159" cy="6898104"/>
          </a:xfrm>
        </p:grpSpPr>
        <p:pic>
          <p:nvPicPr>
            <p:cNvPr id="10" name="Picture 9" descr="STR_VillageLocation.pd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2607" t="25432" r="12036" b="36642"/>
            <a:stretch/>
          </p:blipFill>
          <p:spPr>
            <a:xfrm>
              <a:off x="-1" y="-254297"/>
              <a:ext cx="9802159" cy="6594084"/>
            </a:xfrm>
            <a:prstGeom prst="rect">
              <a:avLst/>
            </a:prstGeom>
          </p:spPr>
        </p:pic>
        <p:sp>
          <p:nvSpPr>
            <p:cNvPr id="11" name="Oval 10"/>
            <p:cNvSpPr/>
            <p:nvPr/>
          </p:nvSpPr>
          <p:spPr>
            <a:xfrm>
              <a:off x="217077" y="6257495"/>
              <a:ext cx="566121" cy="386312"/>
            </a:xfrm>
            <a:prstGeom prst="ellipse">
              <a:avLst/>
            </a:prstGeom>
            <a:noFill/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88342" y="6257495"/>
              <a:ext cx="80252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Six hamlets: </a:t>
              </a:r>
              <a:r>
                <a:rPr lang="en-US" b="1" dirty="0" err="1" smtClean="0"/>
                <a:t>Galidimbham</a:t>
              </a:r>
              <a:r>
                <a:rPr lang="en-US" b="1" dirty="0" smtClean="0"/>
                <a:t>, </a:t>
              </a:r>
              <a:r>
                <a:rPr lang="en-US" b="1" dirty="0" err="1" smtClean="0"/>
                <a:t>Bejjalatti</a:t>
              </a:r>
              <a:r>
                <a:rPr lang="en-US" b="1" dirty="0" smtClean="0"/>
                <a:t>, </a:t>
              </a:r>
              <a:r>
                <a:rPr lang="en-US" b="1" dirty="0" err="1" smtClean="0"/>
                <a:t>Ittarai</a:t>
              </a:r>
              <a:r>
                <a:rPr lang="en-US" b="1" dirty="0" smtClean="0"/>
                <a:t>, </a:t>
              </a:r>
              <a:r>
                <a:rPr lang="en-US" b="1" dirty="0" err="1" smtClean="0"/>
                <a:t>Mavanattam</a:t>
              </a:r>
              <a:r>
                <a:rPr lang="en-US" b="1" dirty="0" smtClean="0"/>
                <a:t>, </a:t>
              </a:r>
              <a:r>
                <a:rPr lang="en-US" b="1" dirty="0" err="1" smtClean="0"/>
                <a:t>Ramaranai</a:t>
              </a:r>
              <a:r>
                <a:rPr lang="en-US" b="1" dirty="0" smtClean="0"/>
                <a:t>, </a:t>
              </a:r>
              <a:r>
                <a:rPr lang="en-US" b="1" dirty="0" err="1" smtClean="0"/>
                <a:t>Tadasalatti</a:t>
              </a:r>
              <a:endParaRPr lang="en-US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2617077" y="3042745"/>
              <a:ext cx="1643852" cy="1387366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80876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Priority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endParaRPr lang="en-US" dirty="0"/>
          </a:p>
          <a:p>
            <a:r>
              <a:rPr lang="en-US" dirty="0"/>
              <a:t>Four Identified Priority </a:t>
            </a:r>
            <a:r>
              <a:rPr lang="en-US" dirty="0" smtClean="0"/>
              <a:t>Issues</a:t>
            </a:r>
            <a:endParaRPr lang="en-US" dirty="0"/>
          </a:p>
          <a:p>
            <a:pPr lvl="1"/>
            <a:r>
              <a:rPr lang="en-US" dirty="0"/>
              <a:t>Promote organic agriculture </a:t>
            </a:r>
          </a:p>
          <a:p>
            <a:pPr lvl="1"/>
            <a:r>
              <a:rPr lang="en-US" dirty="0" smtClean="0"/>
              <a:t>Promote </a:t>
            </a:r>
            <a:r>
              <a:rPr lang="en-US" dirty="0"/>
              <a:t>sustainable NTFP harvesting</a:t>
            </a:r>
          </a:p>
          <a:p>
            <a:pPr lvl="1"/>
            <a:r>
              <a:rPr lang="en-US" dirty="0" smtClean="0"/>
              <a:t>Habitat </a:t>
            </a:r>
            <a:r>
              <a:rPr lang="en-US" dirty="0"/>
              <a:t>improvement </a:t>
            </a:r>
          </a:p>
          <a:p>
            <a:pPr lvl="1"/>
            <a:r>
              <a:rPr lang="en-US" dirty="0"/>
              <a:t>Improved animal husbandry practices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6425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Current Planned </a:t>
            </a:r>
            <a:r>
              <a:rPr lang="en-US" dirty="0" smtClean="0"/>
              <a:t>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lvl="1" indent="-342900">
              <a:buFont typeface="Arial"/>
              <a:buChar char="•"/>
            </a:pPr>
            <a:r>
              <a:rPr lang="en-US" dirty="0"/>
              <a:t>Promote organic agriculture </a:t>
            </a:r>
          </a:p>
          <a:p>
            <a:pPr lvl="1"/>
            <a:r>
              <a:rPr lang="en-US" dirty="0" smtClean="0"/>
              <a:t>PGS training (PGS group in each village)</a:t>
            </a:r>
          </a:p>
          <a:p>
            <a:pPr lvl="1"/>
            <a:r>
              <a:rPr lang="en-US" dirty="0" smtClean="0"/>
              <a:t>Bio-input training (Bio input survey)</a:t>
            </a:r>
          </a:p>
          <a:p>
            <a:pPr lvl="1"/>
            <a:r>
              <a:rPr lang="en-US" dirty="0" smtClean="0"/>
              <a:t>Bio-input store</a:t>
            </a:r>
          </a:p>
          <a:p>
            <a:pPr lvl="1"/>
            <a:r>
              <a:rPr lang="en-US" dirty="0" smtClean="0"/>
              <a:t>Water Conservation Activities (Inventory, Monitoring)</a:t>
            </a:r>
          </a:p>
          <a:p>
            <a:endParaRPr lang="en-US" dirty="0" smtClean="0"/>
          </a:p>
          <a:p>
            <a:pPr marL="342900" lvl="1" indent="-342900">
              <a:buFont typeface="Arial"/>
              <a:buChar char="•"/>
            </a:pPr>
            <a:r>
              <a:rPr lang="en-US" dirty="0"/>
              <a:t>Promote sustainable NTFP harvesting</a:t>
            </a:r>
          </a:p>
          <a:p>
            <a:pPr lvl="1"/>
            <a:r>
              <a:rPr lang="en-US" dirty="0" smtClean="0"/>
              <a:t>Barefoot Ecology Monitoring</a:t>
            </a:r>
          </a:p>
          <a:p>
            <a:pPr lvl="1"/>
            <a:r>
              <a:rPr lang="en-US" dirty="0" smtClean="0"/>
              <a:t>NTFP monitoring plots</a:t>
            </a:r>
          </a:p>
          <a:p>
            <a:pPr lvl="1"/>
            <a:r>
              <a:rPr lang="en-US" dirty="0" smtClean="0"/>
              <a:t>Honey harvesting monitoring (Comb)</a:t>
            </a:r>
          </a:p>
        </p:txBody>
      </p:sp>
    </p:spTree>
    <p:extLst>
      <p:ext uri="{BB962C8B-B14F-4D97-AF65-F5344CB8AC3E}">
        <p14:creationId xmlns:p14="http://schemas.microsoft.com/office/powerpoint/2010/main" xmlns="" val="23401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Planned </a:t>
            </a:r>
            <a:r>
              <a:rPr lang="en-US" dirty="0" smtClean="0"/>
              <a:t>Activities </a:t>
            </a:r>
            <a:r>
              <a:rPr lang="en-US" dirty="0" err="1" smtClean="0"/>
              <a:t>Contd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Habitat </a:t>
            </a:r>
            <a:r>
              <a:rPr lang="en-US" dirty="0" smtClean="0"/>
              <a:t>improvement And Improved </a:t>
            </a:r>
            <a:r>
              <a:rPr lang="en-US" dirty="0"/>
              <a:t>animal husbandry practices </a:t>
            </a:r>
            <a:endParaRPr lang="en-US" dirty="0" smtClean="0"/>
          </a:p>
          <a:p>
            <a:pPr lvl="1"/>
            <a:r>
              <a:rPr lang="en-US" dirty="0" smtClean="0"/>
              <a:t>Livestock Status Survey</a:t>
            </a:r>
          </a:p>
          <a:p>
            <a:pPr lvl="1"/>
            <a:r>
              <a:rPr lang="en-US" dirty="0" smtClean="0"/>
              <a:t>Fuel wood collection Status Survey</a:t>
            </a:r>
          </a:p>
          <a:p>
            <a:endParaRPr lang="en-US" dirty="0"/>
          </a:p>
          <a:p>
            <a:r>
              <a:rPr lang="en-US" dirty="0" smtClean="0"/>
              <a:t>Linkages to </a:t>
            </a:r>
            <a:r>
              <a:rPr lang="en-US" dirty="0" err="1" smtClean="0"/>
              <a:t>Aadhimalai</a:t>
            </a:r>
            <a:r>
              <a:rPr lang="en-US" dirty="0" smtClean="0"/>
              <a:t>, LFE and other market access and NGOs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8833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249</Words>
  <Application>Microsoft Macintosh PowerPoint</Application>
  <PresentationFormat>On-screen Show (4:3)</PresentationFormat>
  <Paragraphs>74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Conservation Stewards Program</vt:lpstr>
      <vt:lpstr>What is CSP?</vt:lpstr>
      <vt:lpstr>Slide 3</vt:lpstr>
      <vt:lpstr>Slide 4</vt:lpstr>
      <vt:lpstr>PROCESS</vt:lpstr>
      <vt:lpstr>Working Area</vt:lpstr>
      <vt:lpstr>Priority Issues</vt:lpstr>
      <vt:lpstr>Current Planned Activities</vt:lpstr>
      <vt:lpstr>Current Planned Activities Contd…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Conservation Stewards Program</dc:title>
  <dc:creator>M HN</dc:creator>
  <cp:lastModifiedBy>ritwick</cp:lastModifiedBy>
  <cp:revision>17</cp:revision>
  <dcterms:created xsi:type="dcterms:W3CDTF">2018-02-26T18:57:45Z</dcterms:created>
  <dcterms:modified xsi:type="dcterms:W3CDTF">2018-02-27T04:37:19Z</dcterms:modified>
</cp:coreProperties>
</file>