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33"/>
  </p:notesMasterIdLst>
  <p:sldIdLst>
    <p:sldId id="256" r:id="rId2"/>
    <p:sldId id="284" r:id="rId3"/>
    <p:sldId id="285" r:id="rId4"/>
    <p:sldId id="259" r:id="rId5"/>
    <p:sldId id="286" r:id="rId6"/>
    <p:sldId id="287" r:id="rId7"/>
    <p:sldId id="288" r:id="rId8"/>
    <p:sldId id="265" r:id="rId9"/>
    <p:sldId id="318" r:id="rId10"/>
    <p:sldId id="293" r:id="rId11"/>
    <p:sldId id="320" r:id="rId12"/>
    <p:sldId id="312" r:id="rId13"/>
    <p:sldId id="313" r:id="rId14"/>
    <p:sldId id="327" r:id="rId15"/>
    <p:sldId id="317" r:id="rId16"/>
    <p:sldId id="300" r:id="rId17"/>
    <p:sldId id="302" r:id="rId18"/>
    <p:sldId id="325" r:id="rId19"/>
    <p:sldId id="333" r:id="rId20"/>
    <p:sldId id="329" r:id="rId21"/>
    <p:sldId id="303" r:id="rId22"/>
    <p:sldId id="304" r:id="rId23"/>
    <p:sldId id="322" r:id="rId24"/>
    <p:sldId id="326" r:id="rId25"/>
    <p:sldId id="324" r:id="rId26"/>
    <p:sldId id="309" r:id="rId27"/>
    <p:sldId id="298" r:id="rId28"/>
    <p:sldId id="310" r:id="rId29"/>
    <p:sldId id="262" r:id="rId30"/>
    <p:sldId id="311" r:id="rId31"/>
    <p:sldId id="319" r:id="rId32"/>
  </p:sldIdLst>
  <p:sldSz cx="9144000" cy="5143500" type="screen16x9"/>
  <p:notesSz cx="6858000" cy="9144000"/>
  <p:embeddedFontLst>
    <p:embeddedFont>
      <p:font typeface="ＭＳ Ｐゴシック" panose="020B0600070205080204" pitchFamily="34" charset="-128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BD3E"/>
    <a:srgbClr val="E5B237"/>
    <a:srgbClr val="174685"/>
    <a:srgbClr val="29C7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64F20F8F-D4CC-4A30-A1C0-F230D273C64D}">
  <a:tblStyle styleId="{64F20F8F-D4CC-4A30-A1C0-F230D273C64D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021" autoAdjust="0"/>
  </p:normalViewPr>
  <p:slideViewPr>
    <p:cSldViewPr snapToGrid="0">
      <p:cViewPr varScale="1">
        <p:scale>
          <a:sx n="82" d="100"/>
          <a:sy n="82" d="100"/>
        </p:scale>
        <p:origin x="996" y="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Documents%20and%20Settings\mmora\Documents\CSP\Colombia\Amazonia\Monitoreo%20biodiversidad\Tabla%20con%20datos%202009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en-US" sz="2400" dirty="0"/>
              <a:t>Density of </a:t>
            </a:r>
            <a:r>
              <a:rPr lang="en-US" sz="2400" dirty="0" err="1"/>
              <a:t>Pirarucú</a:t>
            </a:r>
            <a:r>
              <a:rPr lang="en-US" sz="2400" dirty="0"/>
              <a:t> (</a:t>
            </a:r>
            <a:r>
              <a:rPr lang="en-US" sz="2400" dirty="0" err="1"/>
              <a:t>ind</a:t>
            </a:r>
            <a:r>
              <a:rPr lang="en-US" sz="2400" dirty="0"/>
              <a:t>/ha)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9.1370675821920377E-2"/>
          <c:y val="0.29611718784632018"/>
          <c:w val="0.877823636974288"/>
          <c:h val="0.610742476225638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'Pirarucú actualizado al 2012'!$A$3</c:f>
              <c:strCache>
                <c:ptCount val="1"/>
                <c:pt idx="0">
                  <c:v>Caparú</c:v>
                </c:pt>
              </c:strCache>
            </c:strRef>
          </c:tx>
          <c:spPr>
            <a:solidFill>
              <a:srgbClr val="174685"/>
            </a:solidFill>
          </c:spPr>
          <c:invertIfNegative val="0"/>
          <c:cat>
            <c:numRef>
              <c:f>'Pirarucú actualizado al 2012'!$B$2:$E$2</c:f>
              <c:numCache>
                <c:formatCode>General</c:formatCode>
                <c:ptCount val="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</c:numCache>
            </c:numRef>
          </c:cat>
          <c:val>
            <c:numRef>
              <c:f>'Pirarucú actualizado al 2012'!$B$3:$E$3</c:f>
              <c:numCache>
                <c:formatCode>General</c:formatCode>
                <c:ptCount val="4"/>
                <c:pt idx="0">
                  <c:v>0.38800000000000001</c:v>
                </c:pt>
                <c:pt idx="1">
                  <c:v>0.27800000000000002</c:v>
                </c:pt>
                <c:pt idx="2">
                  <c:v>0.36499999999999999</c:v>
                </c:pt>
                <c:pt idx="3">
                  <c:v>0.47799999999999998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F4-48BB-AF8E-6B5070CEF1CB}"/>
            </c:ext>
          </c:extLst>
        </c:ser>
        <c:ser>
          <c:idx val="1"/>
          <c:order val="1"/>
          <c:tx>
            <c:strRef>
              <c:f>'Pirarucú actualizado al 2012'!$A$4</c:f>
              <c:strCache>
                <c:ptCount val="1"/>
                <c:pt idx="0">
                  <c:v>Bacurí</c:v>
                </c:pt>
              </c:strCache>
            </c:strRef>
          </c:tx>
          <c:spPr>
            <a:solidFill>
              <a:srgbClr val="F2BD3E"/>
            </a:solidFill>
          </c:spPr>
          <c:invertIfNegative val="0"/>
          <c:cat>
            <c:numRef>
              <c:f>'Pirarucú actualizado al 2012'!$B$2:$E$2</c:f>
              <c:numCache>
                <c:formatCode>General</c:formatCode>
                <c:ptCount val="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</c:numCache>
            </c:numRef>
          </c:cat>
          <c:val>
            <c:numRef>
              <c:f>'Pirarucú actualizado al 2012'!$B$4:$E$4</c:f>
              <c:numCache>
                <c:formatCode>General</c:formatCode>
                <c:ptCount val="4"/>
                <c:pt idx="0">
                  <c:v>0.57399999999999995</c:v>
                </c:pt>
                <c:pt idx="1">
                  <c:v>1.462</c:v>
                </c:pt>
                <c:pt idx="2">
                  <c:v>2.089</c:v>
                </c:pt>
                <c:pt idx="3">
                  <c:v>7.415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F4-48BB-AF8E-6B5070CEF1CB}"/>
            </c:ext>
          </c:extLst>
        </c:ser>
        <c:ser>
          <c:idx val="2"/>
          <c:order val="2"/>
          <c:tx>
            <c:strRef>
              <c:f>'Pirarucú actualizado al 2012'!$A$5</c:f>
              <c:strCache>
                <c:ptCount val="1"/>
                <c:pt idx="0">
                  <c:v>Centro 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cat>
            <c:numRef>
              <c:f>'Pirarucú actualizado al 2012'!$B$2:$E$2</c:f>
              <c:numCache>
                <c:formatCode>General</c:formatCode>
                <c:ptCount val="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</c:numCache>
            </c:numRef>
          </c:cat>
          <c:val>
            <c:numRef>
              <c:f>'Pirarucú actualizado al 2012'!$B$5:$E$5</c:f>
              <c:numCache>
                <c:formatCode>General</c:formatCode>
                <c:ptCount val="4"/>
                <c:pt idx="0">
                  <c:v>1.806</c:v>
                </c:pt>
                <c:pt idx="1">
                  <c:v>5.3310000000000004</c:v>
                </c:pt>
                <c:pt idx="2">
                  <c:v>2.6659999999999999</c:v>
                </c:pt>
                <c:pt idx="3">
                  <c:v>9.298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F4-48BB-AF8E-6B5070CEF1CB}"/>
            </c:ext>
          </c:extLst>
        </c:ser>
        <c:ser>
          <c:idx val="3"/>
          <c:order val="3"/>
          <c:tx>
            <c:strRef>
              <c:f>'Pirarucú actualizado al 2012'!$A$6</c:f>
              <c:strCache>
                <c:ptCount val="1"/>
                <c:pt idx="0">
                  <c:v>Montes</c:v>
                </c:pt>
              </c:strCache>
            </c:strRef>
          </c:tx>
          <c:spPr>
            <a:solidFill>
              <a:srgbClr val="29C7E5"/>
            </a:solidFill>
          </c:spPr>
          <c:invertIfNegative val="0"/>
          <c:cat>
            <c:numRef>
              <c:f>'Pirarucú actualizado al 2012'!$B$2:$E$2</c:f>
              <c:numCache>
                <c:formatCode>General</c:formatCode>
                <c:ptCount val="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</c:numCache>
            </c:numRef>
          </c:cat>
          <c:val>
            <c:numRef>
              <c:f>'Pirarucú actualizado al 2012'!$B$6:$E$6</c:f>
              <c:numCache>
                <c:formatCode>General</c:formatCode>
                <c:ptCount val="4"/>
                <c:pt idx="0">
                  <c:v>4.0019999999999998</c:v>
                </c:pt>
                <c:pt idx="1">
                  <c:v>4.0019999999999998</c:v>
                </c:pt>
                <c:pt idx="2">
                  <c:v>5.1719999999999997</c:v>
                </c:pt>
                <c:pt idx="3">
                  <c:v>9.8990000000000027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5F4-48BB-AF8E-6B5070CEF1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24319232"/>
        <c:axId val="505459776"/>
      </c:barChart>
      <c:catAx>
        <c:axId val="524319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505459776"/>
        <c:crosses val="autoZero"/>
        <c:auto val="1"/>
        <c:lblAlgn val="ctr"/>
        <c:lblOffset val="100"/>
        <c:noMultiLvlLbl val="0"/>
      </c:catAx>
      <c:valAx>
        <c:axId val="505459776"/>
        <c:scaling>
          <c:orientation val="minMax"/>
          <c:max val="1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24319232"/>
        <c:crosses val="autoZero"/>
        <c:crossBetween val="between"/>
        <c:majorUnit val="2"/>
      </c:valAx>
    </c:plotArea>
    <c:legend>
      <c:legendPos val="t"/>
      <c:layout>
        <c:manualLayout>
          <c:xMode val="edge"/>
          <c:yMode val="edge"/>
          <c:x val="0.26613501511363202"/>
          <c:y val="0.14903961362257501"/>
          <c:w val="0.66678210247415703"/>
          <c:h val="6.3854724281211903E-2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2000"/>
      </a:pPr>
      <a:endParaRPr lang="en-US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383B62-A615-4C6B-A522-25E66CB95DA3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D0DD176-25C8-47A3-86B7-80BF15085F4C}">
      <dgm:prSet phldrT="[Text]" custT="1"/>
      <dgm:spPr>
        <a:solidFill>
          <a:srgbClr val="174685"/>
        </a:solidFill>
      </dgm:spPr>
      <dgm:t>
        <a:bodyPr/>
        <a:lstStyle/>
        <a:p>
          <a:r>
            <a:rPr lang="en-US" sz="2000" b="1" dirty="0"/>
            <a:t>Monitoring</a:t>
          </a:r>
        </a:p>
      </dgm:t>
    </dgm:pt>
    <dgm:pt modelId="{2717A0F9-3BB4-4C43-BE25-B5A5B39F53EE}" type="parTrans" cxnId="{4825D1DE-DB0E-4337-BFE4-228D69111AC1}">
      <dgm:prSet/>
      <dgm:spPr/>
      <dgm:t>
        <a:bodyPr/>
        <a:lstStyle/>
        <a:p>
          <a:endParaRPr lang="en-US" sz="2800" b="1"/>
        </a:p>
      </dgm:t>
    </dgm:pt>
    <dgm:pt modelId="{E9D59BA2-D7CE-49BA-A8D0-2DC33434E4D2}" type="sibTrans" cxnId="{4825D1DE-DB0E-4337-BFE4-228D69111AC1}">
      <dgm:prSet/>
      <dgm:spPr>
        <a:ln w="38100">
          <a:solidFill>
            <a:srgbClr val="29C7E5"/>
          </a:solidFill>
        </a:ln>
      </dgm:spPr>
      <dgm:t>
        <a:bodyPr/>
        <a:lstStyle/>
        <a:p>
          <a:endParaRPr lang="en-US" sz="2800" b="1"/>
        </a:p>
      </dgm:t>
    </dgm:pt>
    <dgm:pt modelId="{75447887-AF2D-42F1-9192-A7CD5C247D1C}">
      <dgm:prSet phldrT="[Text]" custT="1"/>
      <dgm:spPr>
        <a:solidFill>
          <a:srgbClr val="29C7E5"/>
        </a:solidFill>
      </dgm:spPr>
      <dgm:t>
        <a:bodyPr/>
        <a:lstStyle/>
        <a:p>
          <a:r>
            <a:rPr lang="en-US" sz="2000" b="1" dirty="0"/>
            <a:t>Renegotiation</a:t>
          </a:r>
        </a:p>
      </dgm:t>
    </dgm:pt>
    <dgm:pt modelId="{2865E3E9-BDDF-4342-926E-B38CB744B0BE}" type="parTrans" cxnId="{51C03B0B-A797-4319-A7B1-FEF5EFB21EA3}">
      <dgm:prSet/>
      <dgm:spPr/>
      <dgm:t>
        <a:bodyPr/>
        <a:lstStyle/>
        <a:p>
          <a:endParaRPr lang="en-US" sz="2800" b="1"/>
        </a:p>
      </dgm:t>
    </dgm:pt>
    <dgm:pt modelId="{8D1500D1-4929-40D9-AAA1-FDC7B433D09B}" type="sibTrans" cxnId="{51C03B0B-A797-4319-A7B1-FEF5EFB21EA3}">
      <dgm:prSet/>
      <dgm:spPr>
        <a:ln w="38100">
          <a:solidFill>
            <a:srgbClr val="29C7E5"/>
          </a:solidFill>
        </a:ln>
      </dgm:spPr>
      <dgm:t>
        <a:bodyPr/>
        <a:lstStyle/>
        <a:p>
          <a:endParaRPr lang="en-US" sz="2800" b="1"/>
        </a:p>
      </dgm:t>
    </dgm:pt>
    <dgm:pt modelId="{030FF3B5-1915-4A33-8978-5D4FFFC65D6A}">
      <dgm:prSet phldrT="[Text]" custT="1"/>
      <dgm:spPr>
        <a:solidFill>
          <a:srgbClr val="174685"/>
        </a:solidFill>
      </dgm:spPr>
      <dgm:t>
        <a:bodyPr/>
        <a:lstStyle/>
        <a:p>
          <a:r>
            <a:rPr lang="en-US" sz="2000" b="1" dirty="0"/>
            <a:t>Implementation</a:t>
          </a:r>
        </a:p>
      </dgm:t>
    </dgm:pt>
    <dgm:pt modelId="{8822ADDF-33F9-4FD6-893B-2C98E02ED4A1}" type="parTrans" cxnId="{17745302-A054-4074-87D5-D98D37D253D0}">
      <dgm:prSet/>
      <dgm:spPr/>
      <dgm:t>
        <a:bodyPr/>
        <a:lstStyle/>
        <a:p>
          <a:endParaRPr lang="en-US" sz="2800" b="1"/>
        </a:p>
      </dgm:t>
    </dgm:pt>
    <dgm:pt modelId="{3A72A482-4152-4B32-AB22-5D3FFE3A5DE4}" type="sibTrans" cxnId="{17745302-A054-4074-87D5-D98D37D253D0}">
      <dgm:prSet/>
      <dgm:spPr>
        <a:ln w="38100">
          <a:solidFill>
            <a:srgbClr val="29C7E5"/>
          </a:solidFill>
        </a:ln>
      </dgm:spPr>
      <dgm:t>
        <a:bodyPr/>
        <a:lstStyle/>
        <a:p>
          <a:endParaRPr lang="en-US" sz="2800" b="1"/>
        </a:p>
      </dgm:t>
    </dgm:pt>
    <dgm:pt modelId="{0F30C7B7-520C-4CFC-B0C4-65CE70950B75}" type="pres">
      <dgm:prSet presAssocID="{7F383B62-A615-4C6B-A522-25E66CB95DA3}" presName="cycle" presStyleCnt="0">
        <dgm:presLayoutVars>
          <dgm:dir/>
          <dgm:resizeHandles val="exact"/>
        </dgm:presLayoutVars>
      </dgm:prSet>
      <dgm:spPr/>
    </dgm:pt>
    <dgm:pt modelId="{08741A48-D5AD-4981-A250-DDBB988ECDDE}" type="pres">
      <dgm:prSet presAssocID="{2D0DD176-25C8-47A3-86B7-80BF15085F4C}" presName="node" presStyleLbl="node1" presStyleIdx="0" presStyleCnt="3" custScaleX="110963" custScaleY="65921">
        <dgm:presLayoutVars>
          <dgm:bulletEnabled val="1"/>
        </dgm:presLayoutVars>
      </dgm:prSet>
      <dgm:spPr/>
    </dgm:pt>
    <dgm:pt modelId="{FE0C02A7-1625-4CE9-8713-A252138F6F10}" type="pres">
      <dgm:prSet presAssocID="{2D0DD176-25C8-47A3-86B7-80BF15085F4C}" presName="spNode" presStyleCnt="0"/>
      <dgm:spPr/>
    </dgm:pt>
    <dgm:pt modelId="{1DC84C1B-A42B-45AD-863E-7D528AA27BC2}" type="pres">
      <dgm:prSet presAssocID="{E9D59BA2-D7CE-49BA-A8D0-2DC33434E4D2}" presName="sibTrans" presStyleLbl="sibTrans1D1" presStyleIdx="0" presStyleCnt="3"/>
      <dgm:spPr/>
    </dgm:pt>
    <dgm:pt modelId="{5F08FA0C-5BDD-4D46-BF0C-DABEF779543F}" type="pres">
      <dgm:prSet presAssocID="{75447887-AF2D-42F1-9192-A7CD5C247D1C}" presName="node" presStyleLbl="node1" presStyleIdx="1" presStyleCnt="3" custScaleX="140067" custScaleY="76725">
        <dgm:presLayoutVars>
          <dgm:bulletEnabled val="1"/>
        </dgm:presLayoutVars>
      </dgm:prSet>
      <dgm:spPr/>
    </dgm:pt>
    <dgm:pt modelId="{F9F2F962-C279-48B7-BF23-C22B7C857DF0}" type="pres">
      <dgm:prSet presAssocID="{75447887-AF2D-42F1-9192-A7CD5C247D1C}" presName="spNode" presStyleCnt="0"/>
      <dgm:spPr/>
    </dgm:pt>
    <dgm:pt modelId="{BB2E165E-9DB6-437D-BB0E-39B458923BF3}" type="pres">
      <dgm:prSet presAssocID="{8D1500D1-4929-40D9-AAA1-FDC7B433D09B}" presName="sibTrans" presStyleLbl="sibTrans1D1" presStyleIdx="1" presStyleCnt="3"/>
      <dgm:spPr/>
    </dgm:pt>
    <dgm:pt modelId="{EEB27834-A2DC-47E9-A179-8EC03C7EFD13}" type="pres">
      <dgm:prSet presAssocID="{030FF3B5-1915-4A33-8978-5D4FFFC65D6A}" presName="node" presStyleLbl="node1" presStyleIdx="2" presStyleCnt="3" custScaleX="147006" custScaleY="72675" custRadScaleRad="94626" custRadScaleInc="-5914">
        <dgm:presLayoutVars>
          <dgm:bulletEnabled val="1"/>
        </dgm:presLayoutVars>
      </dgm:prSet>
      <dgm:spPr/>
    </dgm:pt>
    <dgm:pt modelId="{3BAC9E93-3F44-464A-8A33-7AAF06E44FE3}" type="pres">
      <dgm:prSet presAssocID="{030FF3B5-1915-4A33-8978-5D4FFFC65D6A}" presName="spNode" presStyleCnt="0"/>
      <dgm:spPr/>
    </dgm:pt>
    <dgm:pt modelId="{1851A999-92B1-470F-83E0-FC1272BB9B73}" type="pres">
      <dgm:prSet presAssocID="{3A72A482-4152-4B32-AB22-5D3FFE3A5DE4}" presName="sibTrans" presStyleLbl="sibTrans1D1" presStyleIdx="2" presStyleCnt="3"/>
      <dgm:spPr/>
    </dgm:pt>
  </dgm:ptLst>
  <dgm:cxnLst>
    <dgm:cxn modelId="{17745302-A054-4074-87D5-D98D37D253D0}" srcId="{7F383B62-A615-4C6B-A522-25E66CB95DA3}" destId="{030FF3B5-1915-4A33-8978-5D4FFFC65D6A}" srcOrd="2" destOrd="0" parTransId="{8822ADDF-33F9-4FD6-893B-2C98E02ED4A1}" sibTransId="{3A72A482-4152-4B32-AB22-5D3FFE3A5DE4}"/>
    <dgm:cxn modelId="{51C03B0B-A797-4319-A7B1-FEF5EFB21EA3}" srcId="{7F383B62-A615-4C6B-A522-25E66CB95DA3}" destId="{75447887-AF2D-42F1-9192-A7CD5C247D1C}" srcOrd="1" destOrd="0" parTransId="{2865E3E9-BDDF-4342-926E-B38CB744B0BE}" sibTransId="{8D1500D1-4929-40D9-AAA1-FDC7B433D09B}"/>
    <dgm:cxn modelId="{ED8C6626-3566-CD40-B637-4D460A221469}" type="presOf" srcId="{E9D59BA2-D7CE-49BA-A8D0-2DC33434E4D2}" destId="{1DC84C1B-A42B-45AD-863E-7D528AA27BC2}" srcOrd="0" destOrd="0" presId="urn:microsoft.com/office/officeart/2005/8/layout/cycle5"/>
    <dgm:cxn modelId="{6BB6E738-3454-9B4C-A054-EE0A16EB3435}" type="presOf" srcId="{7F383B62-A615-4C6B-A522-25E66CB95DA3}" destId="{0F30C7B7-520C-4CFC-B0C4-65CE70950B75}" srcOrd="0" destOrd="0" presId="urn:microsoft.com/office/officeart/2005/8/layout/cycle5"/>
    <dgm:cxn modelId="{C214676B-D774-6F45-9D46-EAA0CBD58FA0}" type="presOf" srcId="{2D0DD176-25C8-47A3-86B7-80BF15085F4C}" destId="{08741A48-D5AD-4981-A250-DDBB988ECDDE}" srcOrd="0" destOrd="0" presId="urn:microsoft.com/office/officeart/2005/8/layout/cycle5"/>
    <dgm:cxn modelId="{2A756787-16C7-D04B-AEE6-ABBAB96C59B1}" type="presOf" srcId="{8D1500D1-4929-40D9-AAA1-FDC7B433D09B}" destId="{BB2E165E-9DB6-437D-BB0E-39B458923BF3}" srcOrd="0" destOrd="0" presId="urn:microsoft.com/office/officeart/2005/8/layout/cycle5"/>
    <dgm:cxn modelId="{DD6F5993-B621-334C-B40A-F5BA34E912BF}" type="presOf" srcId="{75447887-AF2D-42F1-9192-A7CD5C247D1C}" destId="{5F08FA0C-5BDD-4D46-BF0C-DABEF779543F}" srcOrd="0" destOrd="0" presId="urn:microsoft.com/office/officeart/2005/8/layout/cycle5"/>
    <dgm:cxn modelId="{396FEDA6-82FC-C344-B550-B4B0A1DAAC5E}" type="presOf" srcId="{030FF3B5-1915-4A33-8978-5D4FFFC65D6A}" destId="{EEB27834-A2DC-47E9-A179-8EC03C7EFD13}" srcOrd="0" destOrd="0" presId="urn:microsoft.com/office/officeart/2005/8/layout/cycle5"/>
    <dgm:cxn modelId="{4825D1DE-DB0E-4337-BFE4-228D69111AC1}" srcId="{7F383B62-A615-4C6B-A522-25E66CB95DA3}" destId="{2D0DD176-25C8-47A3-86B7-80BF15085F4C}" srcOrd="0" destOrd="0" parTransId="{2717A0F9-3BB4-4C43-BE25-B5A5B39F53EE}" sibTransId="{E9D59BA2-D7CE-49BA-A8D0-2DC33434E4D2}"/>
    <dgm:cxn modelId="{755206E4-E0FA-0649-9B5F-7834F43728E5}" type="presOf" srcId="{3A72A482-4152-4B32-AB22-5D3FFE3A5DE4}" destId="{1851A999-92B1-470F-83E0-FC1272BB9B73}" srcOrd="0" destOrd="0" presId="urn:microsoft.com/office/officeart/2005/8/layout/cycle5"/>
    <dgm:cxn modelId="{2B1D89E0-DA5A-C94F-A909-0D16119051BB}" type="presParOf" srcId="{0F30C7B7-520C-4CFC-B0C4-65CE70950B75}" destId="{08741A48-D5AD-4981-A250-DDBB988ECDDE}" srcOrd="0" destOrd="0" presId="urn:microsoft.com/office/officeart/2005/8/layout/cycle5"/>
    <dgm:cxn modelId="{87A9BFDC-C7B6-5045-9CDC-0913DF9842A7}" type="presParOf" srcId="{0F30C7B7-520C-4CFC-B0C4-65CE70950B75}" destId="{FE0C02A7-1625-4CE9-8713-A252138F6F10}" srcOrd="1" destOrd="0" presId="urn:microsoft.com/office/officeart/2005/8/layout/cycle5"/>
    <dgm:cxn modelId="{3F419B2B-E841-354C-B2CD-CB38FFD1C036}" type="presParOf" srcId="{0F30C7B7-520C-4CFC-B0C4-65CE70950B75}" destId="{1DC84C1B-A42B-45AD-863E-7D528AA27BC2}" srcOrd="2" destOrd="0" presId="urn:microsoft.com/office/officeart/2005/8/layout/cycle5"/>
    <dgm:cxn modelId="{26781A22-A230-A04D-94EC-C0E57C65718F}" type="presParOf" srcId="{0F30C7B7-520C-4CFC-B0C4-65CE70950B75}" destId="{5F08FA0C-5BDD-4D46-BF0C-DABEF779543F}" srcOrd="3" destOrd="0" presId="urn:microsoft.com/office/officeart/2005/8/layout/cycle5"/>
    <dgm:cxn modelId="{AE00D90B-FC36-E447-A4C1-180129819FF5}" type="presParOf" srcId="{0F30C7B7-520C-4CFC-B0C4-65CE70950B75}" destId="{F9F2F962-C279-48B7-BF23-C22B7C857DF0}" srcOrd="4" destOrd="0" presId="urn:microsoft.com/office/officeart/2005/8/layout/cycle5"/>
    <dgm:cxn modelId="{EAC0A708-E2B6-ED42-848F-4817D7C1036C}" type="presParOf" srcId="{0F30C7B7-520C-4CFC-B0C4-65CE70950B75}" destId="{BB2E165E-9DB6-437D-BB0E-39B458923BF3}" srcOrd="5" destOrd="0" presId="urn:microsoft.com/office/officeart/2005/8/layout/cycle5"/>
    <dgm:cxn modelId="{2623AD4E-BFCA-AE42-A969-639239CCB6C3}" type="presParOf" srcId="{0F30C7B7-520C-4CFC-B0C4-65CE70950B75}" destId="{EEB27834-A2DC-47E9-A179-8EC03C7EFD13}" srcOrd="6" destOrd="0" presId="urn:microsoft.com/office/officeart/2005/8/layout/cycle5"/>
    <dgm:cxn modelId="{FE314F3A-8212-7F4A-88E8-CF5360A8F9B2}" type="presParOf" srcId="{0F30C7B7-520C-4CFC-B0C4-65CE70950B75}" destId="{3BAC9E93-3F44-464A-8A33-7AAF06E44FE3}" srcOrd="7" destOrd="0" presId="urn:microsoft.com/office/officeart/2005/8/layout/cycle5"/>
    <dgm:cxn modelId="{D295184D-D805-C348-8131-C420E63D47DB}" type="presParOf" srcId="{0F30C7B7-520C-4CFC-B0C4-65CE70950B75}" destId="{1851A999-92B1-470F-83E0-FC1272BB9B73}" srcOrd="8" destOrd="0" presId="urn:microsoft.com/office/officeart/2005/8/layout/cycle5"/>
  </dgm:cxnLst>
  <dgm:bg/>
  <dgm:whole>
    <a:ln w="57150"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741A48-D5AD-4981-A250-DDBB988ECDDE}">
      <dsp:nvSpPr>
        <dsp:cNvPr id="0" name=""/>
        <dsp:cNvSpPr/>
      </dsp:nvSpPr>
      <dsp:spPr>
        <a:xfrm>
          <a:off x="1156368" y="80940"/>
          <a:ext cx="1594750" cy="615817"/>
        </a:xfrm>
        <a:prstGeom prst="roundRect">
          <a:avLst/>
        </a:prstGeom>
        <a:solidFill>
          <a:srgbClr val="17468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Monitoring</a:t>
          </a:r>
        </a:p>
      </dsp:txBody>
      <dsp:txXfrm>
        <a:off x="1186430" y="111002"/>
        <a:ext cx="1534626" cy="555693"/>
      </dsp:txXfrm>
    </dsp:sp>
    <dsp:sp modelId="{1DC84C1B-A42B-45AD-863E-7D528AA27BC2}">
      <dsp:nvSpPr>
        <dsp:cNvPr id="0" name=""/>
        <dsp:cNvSpPr/>
      </dsp:nvSpPr>
      <dsp:spPr>
        <a:xfrm>
          <a:off x="707710" y="388849"/>
          <a:ext cx="2492067" cy="2492067"/>
        </a:xfrm>
        <a:custGeom>
          <a:avLst/>
          <a:gdLst/>
          <a:ahLst/>
          <a:cxnLst/>
          <a:rect l="0" t="0" r="0" b="0"/>
          <a:pathLst>
            <a:path>
              <a:moveTo>
                <a:pt x="2223512" y="473288"/>
              </a:moveTo>
              <a:arcTo wR="1246033" hR="1246033" stAng="19300315" swAng="2322314"/>
            </a:path>
          </a:pathLst>
        </a:custGeom>
        <a:noFill/>
        <a:ln w="38100" cap="flat" cmpd="sng" algn="ctr">
          <a:solidFill>
            <a:srgbClr val="29C7E5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08FA0C-5BDD-4D46-BF0C-DABEF779543F}">
      <dsp:nvSpPr>
        <dsp:cNvPr id="0" name=""/>
        <dsp:cNvSpPr/>
      </dsp:nvSpPr>
      <dsp:spPr>
        <a:xfrm>
          <a:off x="2026325" y="1899527"/>
          <a:ext cx="2013030" cy="716745"/>
        </a:xfrm>
        <a:prstGeom prst="roundRect">
          <a:avLst/>
        </a:prstGeom>
        <a:solidFill>
          <a:srgbClr val="29C7E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Renegotiation</a:t>
          </a:r>
        </a:p>
      </dsp:txBody>
      <dsp:txXfrm>
        <a:off x="2061314" y="1934516"/>
        <a:ext cx="1943052" cy="646767"/>
      </dsp:txXfrm>
    </dsp:sp>
    <dsp:sp modelId="{BB2E165E-9DB6-437D-BB0E-39B458923BF3}">
      <dsp:nvSpPr>
        <dsp:cNvPr id="0" name=""/>
        <dsp:cNvSpPr/>
      </dsp:nvSpPr>
      <dsp:spPr>
        <a:xfrm>
          <a:off x="764520" y="346943"/>
          <a:ext cx="2492067" cy="2492067"/>
        </a:xfrm>
        <a:custGeom>
          <a:avLst/>
          <a:gdLst/>
          <a:ahLst/>
          <a:cxnLst/>
          <a:rect l="0" t="0" r="0" b="0"/>
          <a:pathLst>
            <a:path>
              <a:moveTo>
                <a:pt x="1704193" y="2404778"/>
              </a:moveTo>
              <a:arcTo wR="1246033" hR="1246033" stAng="4105590" swAng="2640264"/>
            </a:path>
          </a:pathLst>
        </a:custGeom>
        <a:noFill/>
        <a:ln w="38100" cap="flat" cmpd="sng" algn="ctr">
          <a:solidFill>
            <a:srgbClr val="29C7E5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B27834-A2DC-47E9-A179-8EC03C7EFD13}">
      <dsp:nvSpPr>
        <dsp:cNvPr id="0" name=""/>
        <dsp:cNvSpPr/>
      </dsp:nvSpPr>
      <dsp:spPr>
        <a:xfrm>
          <a:off x="-98537" y="1926607"/>
          <a:ext cx="2112757" cy="678911"/>
        </a:xfrm>
        <a:prstGeom prst="roundRect">
          <a:avLst/>
        </a:prstGeom>
        <a:solidFill>
          <a:srgbClr val="17468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Implementation</a:t>
          </a:r>
        </a:p>
      </dsp:txBody>
      <dsp:txXfrm>
        <a:off x="-65395" y="1959749"/>
        <a:ext cx="2046473" cy="612627"/>
      </dsp:txXfrm>
    </dsp:sp>
    <dsp:sp modelId="{1851A999-92B1-470F-83E0-FC1272BB9B73}">
      <dsp:nvSpPr>
        <dsp:cNvPr id="0" name=""/>
        <dsp:cNvSpPr/>
      </dsp:nvSpPr>
      <dsp:spPr>
        <a:xfrm>
          <a:off x="763688" y="339313"/>
          <a:ext cx="2492067" cy="2492067"/>
        </a:xfrm>
        <a:custGeom>
          <a:avLst/>
          <a:gdLst/>
          <a:ahLst/>
          <a:cxnLst/>
          <a:rect l="0" t="0" r="0" b="0"/>
          <a:pathLst>
            <a:path>
              <a:moveTo>
                <a:pt x="2999" y="1332442"/>
              </a:moveTo>
              <a:arcTo wR="1246033" hR="1246033" stAng="10561410" swAng="2330017"/>
            </a:path>
          </a:pathLst>
        </a:custGeom>
        <a:noFill/>
        <a:ln w="38100" cap="flat" cmpd="sng" algn="ctr">
          <a:solidFill>
            <a:srgbClr val="29C7E5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0.13232</cdr:x>
      <cdr:y>0.14348</cdr:y>
    </cdr:from>
    <cdr:to>
      <cdr:x>0.28436</cdr:x>
      <cdr:y>0.23057</cdr:y>
    </cdr:to>
    <cdr:sp macro="" textlink="">
      <cdr:nvSpPr>
        <cdr:cNvPr id="2" name="TextBox 1"/>
        <cdr:cNvSpPr txBox="1"/>
      </cdr:nvSpPr>
      <cdr:spPr bwMode="auto">
        <a:xfrm xmlns:a="http://schemas.openxmlformats.org/drawingml/2006/main">
          <a:off x="709166" y="670001"/>
          <a:ext cx="814834" cy="40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0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38100" tIns="38100" rIns="38100" bIns="38100" rtlCol="0"/>
        <a:lstStyle xmlns:a="http://schemas.openxmlformats.org/drawingml/2006/main"/>
        <a:p xmlns:a="http://schemas.openxmlformats.org/drawingml/2006/main">
          <a:pPr algn="l" eaLnBrk="0" hangingPunct="0"/>
          <a:r>
            <a:rPr lang="en-CA" sz="1800" b="1" dirty="0">
              <a:solidFill>
                <a:schemeClr val="tx1"/>
              </a:solidFill>
            </a:rPr>
            <a:t>LAKE:</a:t>
          </a:r>
          <a:endParaRPr lang="en-US" sz="1800" b="1" dirty="0">
            <a:solidFill>
              <a:schemeClr val="tx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207556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Session title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Graphic of the CA model: actions are designed in response to threat to biodiversity (or ecosystem services); these actions impose a cost (we call this opportunity cost, more on this later in the workshop); the benefits have to be greater than the cost for conservation to be an attractive choice to local people.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8B70F15-398F-478C-A3BA-55A44357B53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Title</a:t>
            </a: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Biodiversity targets for Colombian Amazon CAs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065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stakeholders in Colombian Amazon CAs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8784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Commitments and benefits in Colombian Amazon CAs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8B70F15-398F-478C-A3BA-55A44357B53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9207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Indirect benefits of Colombian Amazon CAs – note that there are benefits that the implementer/investor commit to providing as described in the previous slide, but the relationship in general also leads to various different kinds of benefits and advantages for communities.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8089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 three types of monitoring for the CA model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Colombian Amazon example – growing densities of </a:t>
            </a:r>
            <a:r>
              <a:rPr lang="en-CA" sz="11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Pirarucú</a:t>
            </a:r>
            <a:r>
              <a:rPr lang="en-CA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4 lakes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9909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Colombian Amazon example – one thing to track in socioeconomic monitoring is the composition of household income.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9909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637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Overlap between hotspots and population density: key point here is that biodiversity and ecosystem services are in the hands of local people, so we </a:t>
            </a:r>
            <a:r>
              <a:rPr lang="en-US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 an effective approach to working with local people.</a:t>
            </a:r>
          </a:p>
        </p:txBody>
      </p:sp>
    </p:spTree>
    <p:extLst>
      <p:ext uri="{BB962C8B-B14F-4D97-AF65-F5344CB8AC3E}">
        <p14:creationId xmlns:p14="http://schemas.microsoft.com/office/powerpoint/2010/main" val="19769948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8308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Colombian Amazon example – for long-term CAs, need to identify solutions to who will manage them in the long-term (take care of the implementer role – a government agency? A local NGO? A community organization? …) and how the costs will be covered (government budgets, trust funds, community enterprises, …)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Pause for Q&amp;A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0058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159" marR="0" indent="2285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CA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Map of CSP’s first generation of project sites – demonstration sites in 7 countries, mostly in Latin America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8B70F15-398F-478C-A3BA-55A44357B535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159" marR="0" indent="2285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CA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Map showing new sites since then – some new CSP investments, but also use of the model by other CI programs, and other NGOs, in countries all over the world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8B70F15-398F-478C-A3BA-55A44357B53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Map showing countries where large CA program initiatives are in progress</a:t>
            </a:r>
            <a:endParaRPr lang="en-CA" dirty="0"/>
          </a:p>
          <a:p>
            <a:r>
              <a:rPr lang="en-CA" dirty="0"/>
              <a:t>Guatemala – now throughout the MBR</a:t>
            </a:r>
          </a:p>
          <a:p>
            <a:r>
              <a:rPr lang="en-CA" dirty="0"/>
              <a:t>Colombia – national program combining public, private and non-profit sectors exists: </a:t>
            </a:r>
            <a:r>
              <a:rPr lang="es-EC" dirty="0">
                <a:sym typeface="Arial" charset="0"/>
              </a:rPr>
              <a:t>Programa Conservación para el Desarrollo </a:t>
            </a:r>
            <a:endParaRPr lang="en-CA" dirty="0"/>
          </a:p>
          <a:p>
            <a:r>
              <a:rPr lang="en-CA" dirty="0"/>
              <a:t>Ecuador – national government program exists: </a:t>
            </a:r>
            <a:r>
              <a:rPr lang="en-CA" dirty="0" err="1"/>
              <a:t>Programa</a:t>
            </a:r>
            <a:r>
              <a:rPr lang="en-CA" dirty="0"/>
              <a:t> Socio Bosque</a:t>
            </a:r>
          </a:p>
          <a:p>
            <a:r>
              <a:rPr lang="en-CA" dirty="0"/>
              <a:t>Peru – from pilots to CAs with nearly 1,000 households in the Alto Mayo Protected Forest</a:t>
            </a:r>
          </a:p>
          <a:p>
            <a:r>
              <a:rPr lang="en-CA" dirty="0"/>
              <a:t>Bolivia – national government program emerging: COMSERBO</a:t>
            </a:r>
          </a:p>
          <a:p>
            <a:r>
              <a:rPr lang="en-CA" dirty="0"/>
              <a:t>Guyana – national government program under development: Sustainable Development Framework Agreements</a:t>
            </a:r>
          </a:p>
          <a:p>
            <a:r>
              <a:rPr lang="en-CA" dirty="0"/>
              <a:t>Liberia – national government program under development</a:t>
            </a:r>
          </a:p>
          <a:p>
            <a:r>
              <a:rPr lang="en-CA" dirty="0"/>
              <a:t>South Africa – national government program exists</a:t>
            </a:r>
          </a:p>
          <a:p>
            <a:r>
              <a:rPr lang="en-CA" dirty="0"/>
              <a:t>China (Sichuan Province) – progressively higher level government adoption (district, protected area, county, prefecture …)</a:t>
            </a:r>
          </a:p>
          <a:p>
            <a:endParaRPr lang="en-US" dirty="0"/>
          </a:p>
          <a:p>
            <a:pPr marL="457159" indent="228580">
              <a:spcBef>
                <a:spcPts val="0"/>
              </a:spcBef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8B70F15-398F-478C-A3BA-55A44357B53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many different uses of CAs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 the steps in applying the CA approach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Graphic of steps in applying the CA approach: note that we typically begin with a series of short-term agreements, while we figure out solutions for a long-term agreement. This also allows opportunities to refine the agreement, build trust, develop relationships, find more partners and, crucially, figure out long-term financing and CA management solutions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8B70F15-398F-478C-A3BA-55A44357B535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Re-emphasize critical components of a CA: conservation actions, benefits, monitoring, penalties: if there is anything people remember from the session, it should be this!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such place is the lower Caquetá / Apaporis basin in southeastern Colombia, near the border with Brazil, where CI-Colombia is implementing CAs with local settlers and indigenous communities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0196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 session by opening to Q&amp;A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3832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Extra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42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Title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Illustrate threats in Colombian Amazon: the main threat to biodiversity CI-Colombia seeks to address using CAs is overharvesting of key fish species, </a:t>
            </a:r>
            <a:r>
              <a:rPr lang="en-CA" sz="11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Pirarucú</a:t>
            </a:r>
            <a:r>
              <a:rPr lang="en-CA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CA" sz="11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Arowana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700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Title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Illustrate priorities in Colombian Amazon: main priorities of the communities are livelihoods and rights &amp; capacity to manage their lands and resources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498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Definition of the model: CSP has developed a model for working with local communities we call Conservation Agreements. Emphasize that this is about incentives, an exchange of benefits for conservation performance; the terms of the exchange are determined through negotiation; the deal is meaningful only if performance is verified.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points of rationale for the model: emphasize that conservation imposes a burden/cost on local people, so it is only just/fair/equitable to provide benefits/compensation – in addition to be necessary for effectiveness.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484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-1"/>
            <a:ext cx="9144000" cy="3305635"/>
          </a:xfrm>
          <a:prstGeom prst="rect">
            <a:avLst/>
          </a:prstGeom>
          <a:solidFill>
            <a:srgbClr val="174685">
              <a:alpha val="6000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" name="Shape 10"/>
          <p:cNvSpPr/>
          <p:nvPr/>
        </p:nvSpPr>
        <p:spPr>
          <a:xfrm>
            <a:off x="579000" y="1247570"/>
            <a:ext cx="54300" cy="1191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685800" y="1242745"/>
            <a:ext cx="5412300" cy="11597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  <a:latin typeface="Arial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81630" tIns="40815" rIns="81630" bIns="40815"/>
          <a:lstStyle/>
          <a:p>
            <a:r>
              <a:rPr lang="es-ES"/>
              <a:t>Haga clic para modificar el estilo de título del patrón</a:t>
            </a:r>
            <a:endParaRPr lang="de-D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lIns="81630" tIns="40815" rIns="81630" bIns="40815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de-D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2" y="4767265"/>
            <a:ext cx="2133600" cy="273844"/>
          </a:xfrm>
          <a:prstGeom prst="rect">
            <a:avLst/>
          </a:prstGeom>
        </p:spPr>
        <p:txBody>
          <a:bodyPr lIns="81630" tIns="40815" rIns="81630" bIns="40815"/>
          <a:lstStyle/>
          <a:p>
            <a:fld id="{AF9E8746-DE4D-4614-A862-FAF46E183886}" type="datetimeFigureOut">
              <a:rPr lang="de-DE" smtClean="0"/>
              <a:pPr/>
              <a:t>21.03.2018</a:t>
            </a:fld>
            <a:endParaRPr lang="de-D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4" y="4767265"/>
            <a:ext cx="2895600" cy="273844"/>
          </a:xfrm>
          <a:prstGeom prst="rect">
            <a:avLst/>
          </a:prstGeom>
        </p:spPr>
        <p:txBody>
          <a:bodyPr lIns="81630" tIns="40815" rIns="81630" bIns="40815"/>
          <a:lstStyle/>
          <a:p>
            <a:endParaRPr lang="de-D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lIns="81630" tIns="40815" rIns="81630" bIns="40815"/>
          <a:lstStyle/>
          <a:p>
            <a:fld id="{E0A7A54A-A580-452F-8E66-2D62604655CF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1893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with Graphic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1"/>
          </p:nvPr>
        </p:nvSpPr>
        <p:spPr>
          <a:xfrm>
            <a:off x="125016" y="86797"/>
            <a:ext cx="8893969" cy="4971514"/>
          </a:xfrm>
          <a:prstGeom prst="rect">
            <a:avLst/>
          </a:prstGeom>
        </p:spPr>
        <p:txBody>
          <a:bodyPr/>
          <a:lstStyle>
            <a:lvl1pPr marL="0" marR="0" indent="0" algn="l" defTabSz="5739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 dirty="0">
                <a:sym typeface="Arial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8650414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6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7468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7906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0" y="0"/>
            <a:ext cx="9144000" cy="3745800"/>
          </a:xfrm>
          <a:prstGeom prst="rect">
            <a:avLst/>
          </a:prstGeom>
          <a:solidFill>
            <a:srgbClr val="17468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14"/>
          <p:cNvSpPr/>
          <p:nvPr/>
        </p:nvSpPr>
        <p:spPr>
          <a:xfrm>
            <a:off x="579000" y="1722000"/>
            <a:ext cx="54300" cy="136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826350" y="1519225"/>
            <a:ext cx="4638300" cy="1159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  <a:latin typeface="Arial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826350" y="2763850"/>
            <a:ext cx="7631999" cy="784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000000"/>
              </a:buClr>
              <a:buNone/>
              <a:defRPr>
                <a:solidFill>
                  <a:srgbClr val="F2BD3E"/>
                </a:solidFill>
                <a:latin typeface="Arial"/>
              </a:defRPr>
            </a:lvl1pPr>
            <a:lvl2pPr lvl="1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30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30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30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30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30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30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30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3000">
                <a:solidFill>
                  <a:srgbClr val="000000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844425" y="1586325"/>
            <a:ext cx="5971499" cy="31484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29C7E5"/>
              </a:buClr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24" name="Shape 24"/>
          <p:cNvSpPr/>
          <p:nvPr/>
        </p:nvSpPr>
        <p:spPr>
          <a:xfrm>
            <a:off x="579000" y="579000"/>
            <a:ext cx="54300" cy="675599"/>
          </a:xfrm>
          <a:prstGeom prst="rect">
            <a:avLst/>
          </a:prstGeom>
          <a:solidFill>
            <a:srgbClr val="29C7E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" name="Shape 25"/>
          <p:cNvSpPr/>
          <p:nvPr/>
        </p:nvSpPr>
        <p:spPr>
          <a:xfrm>
            <a:off x="9089700" y="0"/>
            <a:ext cx="54300" cy="5143499"/>
          </a:xfrm>
          <a:prstGeom prst="rect">
            <a:avLst/>
          </a:prstGeom>
          <a:solidFill>
            <a:srgbClr val="29C7E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844425" y="1610450"/>
            <a:ext cx="2257199" cy="3315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29C7E5"/>
              </a:buClr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400"/>
            </a:lvl2pPr>
            <a:lvl3pPr lvl="2" rtl="0">
              <a:spcBef>
                <a:spcPts val="0"/>
              </a:spcBef>
              <a:buSzPct val="100000"/>
              <a:defRPr sz="1400"/>
            </a:lvl3pPr>
            <a:lvl4pPr lvl="3" rtl="0">
              <a:spcBef>
                <a:spcPts val="0"/>
              </a:spcBef>
              <a:buSzPct val="100000"/>
              <a:defRPr sz="1400"/>
            </a:lvl4pPr>
            <a:lvl5pPr lvl="4" rtl="0">
              <a:spcBef>
                <a:spcPts val="0"/>
              </a:spcBef>
              <a:buSzPct val="100000"/>
              <a:defRPr sz="1400"/>
            </a:lvl5pPr>
            <a:lvl6pPr lvl="5" rtl="0">
              <a:spcBef>
                <a:spcPts val="0"/>
              </a:spcBef>
              <a:buSzPct val="100000"/>
              <a:defRPr sz="1400"/>
            </a:lvl6pPr>
            <a:lvl7pPr lvl="6" rtl="0">
              <a:spcBef>
                <a:spcPts val="0"/>
              </a:spcBef>
              <a:buSzPct val="100000"/>
              <a:defRPr sz="1400"/>
            </a:lvl7pPr>
            <a:lvl8pPr lvl="7" rtl="0">
              <a:spcBef>
                <a:spcPts val="0"/>
              </a:spcBef>
              <a:buSzPct val="100000"/>
              <a:defRPr sz="1400"/>
            </a:lvl8pPr>
            <a:lvl9pPr lvl="8" rtl="0">
              <a:spcBef>
                <a:spcPts val="0"/>
              </a:spcBef>
              <a:buSzPct val="100000"/>
              <a:defRPr sz="1400"/>
            </a:lvl9pPr>
          </a:lstStyle>
          <a:p>
            <a:endParaRPr dirty="0"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3217285" y="1610450"/>
            <a:ext cx="2257199" cy="3315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29C7E5"/>
              </a:buClr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400"/>
            </a:lvl2pPr>
            <a:lvl3pPr lvl="2" rtl="0">
              <a:spcBef>
                <a:spcPts val="0"/>
              </a:spcBef>
              <a:buSzPct val="100000"/>
              <a:defRPr sz="1400"/>
            </a:lvl3pPr>
            <a:lvl4pPr lvl="3" rtl="0">
              <a:spcBef>
                <a:spcPts val="0"/>
              </a:spcBef>
              <a:buSzPct val="100000"/>
              <a:defRPr sz="1400"/>
            </a:lvl4pPr>
            <a:lvl5pPr lvl="4" rtl="0">
              <a:spcBef>
                <a:spcPts val="0"/>
              </a:spcBef>
              <a:buSzPct val="100000"/>
              <a:defRPr sz="1400"/>
            </a:lvl5pPr>
            <a:lvl6pPr lvl="5" rtl="0">
              <a:spcBef>
                <a:spcPts val="0"/>
              </a:spcBef>
              <a:buSzPct val="100000"/>
              <a:defRPr sz="1400"/>
            </a:lvl6pPr>
            <a:lvl7pPr lvl="6" rtl="0">
              <a:spcBef>
                <a:spcPts val="0"/>
              </a:spcBef>
              <a:buSzPct val="100000"/>
              <a:defRPr sz="1400"/>
            </a:lvl7pPr>
            <a:lvl8pPr lvl="7" rtl="0">
              <a:spcBef>
                <a:spcPts val="0"/>
              </a:spcBef>
              <a:buSzPct val="100000"/>
              <a:defRPr sz="1400"/>
            </a:lvl8pPr>
            <a:lvl9pPr lvl="8" rtl="0">
              <a:spcBef>
                <a:spcPts val="0"/>
              </a:spcBef>
              <a:buSzPct val="100000"/>
              <a:defRPr sz="1400"/>
            </a:lvl9pPr>
          </a:lstStyle>
          <a:p>
            <a:endParaRPr dirty="0"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5590146" y="1610450"/>
            <a:ext cx="2257199" cy="3315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29C7E5"/>
              </a:buClr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400"/>
            </a:lvl2pPr>
            <a:lvl3pPr lvl="2" rtl="0">
              <a:spcBef>
                <a:spcPts val="0"/>
              </a:spcBef>
              <a:buSzPct val="100000"/>
              <a:defRPr sz="1400"/>
            </a:lvl3pPr>
            <a:lvl4pPr lvl="3" rtl="0">
              <a:spcBef>
                <a:spcPts val="0"/>
              </a:spcBef>
              <a:buSzPct val="100000"/>
              <a:defRPr sz="1400"/>
            </a:lvl4pPr>
            <a:lvl5pPr lvl="4" rtl="0">
              <a:spcBef>
                <a:spcPts val="0"/>
              </a:spcBef>
              <a:buSzPct val="100000"/>
              <a:defRPr sz="1400"/>
            </a:lvl5pPr>
            <a:lvl6pPr lvl="5" rtl="0">
              <a:spcBef>
                <a:spcPts val="0"/>
              </a:spcBef>
              <a:buSzPct val="100000"/>
              <a:defRPr sz="1400"/>
            </a:lvl6pPr>
            <a:lvl7pPr lvl="6" rtl="0">
              <a:spcBef>
                <a:spcPts val="0"/>
              </a:spcBef>
              <a:buSzPct val="100000"/>
              <a:defRPr sz="1400"/>
            </a:lvl7pPr>
            <a:lvl8pPr lvl="7" rtl="0">
              <a:spcBef>
                <a:spcPts val="0"/>
              </a:spcBef>
              <a:buSzPct val="100000"/>
              <a:defRPr sz="1400"/>
            </a:lvl8pPr>
            <a:lvl9pPr lvl="8" rtl="0">
              <a:spcBef>
                <a:spcPts val="0"/>
              </a:spcBef>
              <a:buSzPct val="100000"/>
              <a:defRPr sz="1400"/>
            </a:lvl9pPr>
          </a:lstStyle>
          <a:p>
            <a:endParaRPr dirty="0"/>
          </a:p>
        </p:txBody>
      </p:sp>
      <p:sp>
        <p:nvSpPr>
          <p:cNvPr id="37" name="Shape 37"/>
          <p:cNvSpPr/>
          <p:nvPr/>
        </p:nvSpPr>
        <p:spPr>
          <a:xfrm>
            <a:off x="579000" y="579000"/>
            <a:ext cx="54300" cy="675599"/>
          </a:xfrm>
          <a:prstGeom prst="rect">
            <a:avLst/>
          </a:prstGeom>
          <a:solidFill>
            <a:srgbClr val="29C7E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" name="Shape 38"/>
          <p:cNvSpPr/>
          <p:nvPr/>
        </p:nvSpPr>
        <p:spPr>
          <a:xfrm>
            <a:off x="9089700" y="0"/>
            <a:ext cx="54300" cy="5143499"/>
          </a:xfrm>
          <a:prstGeom prst="rect">
            <a:avLst/>
          </a:prstGeom>
          <a:solidFill>
            <a:srgbClr val="29C7E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half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0" y="0"/>
            <a:ext cx="4578000" cy="5143499"/>
          </a:xfrm>
          <a:prstGeom prst="rect">
            <a:avLst/>
          </a:prstGeom>
          <a:solidFill>
            <a:srgbClr val="17468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0" name="Shape 50"/>
          <p:cNvSpPr/>
          <p:nvPr/>
        </p:nvSpPr>
        <p:spPr>
          <a:xfrm>
            <a:off x="579000" y="579000"/>
            <a:ext cx="54300" cy="6755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51" name="Shape 51"/>
          <p:cNvSpPr/>
          <p:nvPr/>
        </p:nvSpPr>
        <p:spPr>
          <a:xfrm>
            <a:off x="9089700" y="0"/>
            <a:ext cx="54300" cy="5143499"/>
          </a:xfrm>
          <a:prstGeom prst="rect">
            <a:avLst/>
          </a:prstGeom>
          <a:solidFill>
            <a:srgbClr val="F2BD3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 half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1" y="0"/>
            <a:ext cx="3649132" cy="5143499"/>
          </a:xfrm>
          <a:prstGeom prst="rect">
            <a:avLst/>
          </a:prstGeom>
          <a:solidFill>
            <a:srgbClr val="17468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0" name="Shape 50"/>
          <p:cNvSpPr/>
          <p:nvPr/>
        </p:nvSpPr>
        <p:spPr>
          <a:xfrm>
            <a:off x="579000" y="579000"/>
            <a:ext cx="54300" cy="6755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51" name="Shape 51"/>
          <p:cNvSpPr/>
          <p:nvPr/>
        </p:nvSpPr>
        <p:spPr>
          <a:xfrm>
            <a:off x="9089700" y="0"/>
            <a:ext cx="54300" cy="5143499"/>
          </a:xfrm>
          <a:prstGeom prst="rect">
            <a:avLst/>
          </a:prstGeom>
          <a:solidFill>
            <a:srgbClr val="F2BD3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4548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background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9089700" y="0"/>
            <a:ext cx="54300" cy="5143499"/>
          </a:xfrm>
          <a:prstGeom prst="rect">
            <a:avLst/>
          </a:prstGeom>
          <a:solidFill>
            <a:srgbClr val="29C7E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colo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0" y="1"/>
            <a:ext cx="9144000" cy="1938866"/>
          </a:xfrm>
          <a:prstGeom prst="rect">
            <a:avLst/>
          </a:prstGeom>
          <a:solidFill>
            <a:srgbClr val="17468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44425" y="422500"/>
            <a:ext cx="32268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723798" y="1586325"/>
            <a:ext cx="6092099" cy="3148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FF004E"/>
              </a:buClr>
              <a:buSzPct val="100000"/>
              <a:buFont typeface="Titillium Web"/>
              <a:buChar char="▪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480"/>
              </a:spcBef>
              <a:buClr>
                <a:srgbClr val="FF004E"/>
              </a:buClr>
              <a:buSzPct val="100000"/>
              <a:buFont typeface="Titillium Web"/>
              <a:buChar char="▫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>
              <a:spcBef>
                <a:spcPts val="480"/>
              </a:spcBef>
              <a:buClr>
                <a:srgbClr val="FF004E"/>
              </a:buClr>
              <a:buSzPct val="100000"/>
              <a:buFont typeface="Titillium Web"/>
              <a:buChar char="▸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>
              <a:spcBef>
                <a:spcPts val="360"/>
              </a:spcBef>
              <a:buClr>
                <a:srgbClr val="FF004E"/>
              </a:buClr>
              <a:buSzPct val="1000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>
              <a:spcBef>
                <a:spcPts val="360"/>
              </a:spcBef>
              <a:buClr>
                <a:srgbClr val="FF004E"/>
              </a:buClr>
              <a:buSzPct val="1000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>
              <a:spcBef>
                <a:spcPts val="360"/>
              </a:spcBef>
              <a:buClr>
                <a:srgbClr val="FF004E"/>
              </a:buClr>
              <a:buSzPct val="1000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>
              <a:spcBef>
                <a:spcPts val="360"/>
              </a:spcBef>
              <a:buClr>
                <a:srgbClr val="FF004E"/>
              </a:buClr>
              <a:buSzPct val="1000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>
              <a:spcBef>
                <a:spcPts val="360"/>
              </a:spcBef>
              <a:buClr>
                <a:srgbClr val="FF004E"/>
              </a:buClr>
              <a:buSzPct val="1000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>
              <a:spcBef>
                <a:spcPts val="360"/>
              </a:spcBef>
              <a:buClr>
                <a:srgbClr val="FF004E"/>
              </a:buClr>
              <a:buSzPct val="1000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6" r:id="rId5"/>
    <p:sldLayoutId id="2147483665" r:id="rId6"/>
    <p:sldLayoutId id="2147483657" r:id="rId7"/>
    <p:sldLayoutId id="2147483659" r:id="rId8"/>
    <p:sldLayoutId id="2147483660" r:id="rId9"/>
    <p:sldLayoutId id="2147483662" r:id="rId10"/>
    <p:sldLayoutId id="2147483663" r:id="rId11"/>
    <p:sldLayoutId id="214748366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29C7E5"/>
        </a:buClr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ctrTitle"/>
          </p:nvPr>
        </p:nvSpPr>
        <p:spPr>
          <a:xfrm>
            <a:off x="685800" y="1234334"/>
            <a:ext cx="6251400" cy="11597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3600" dirty="0"/>
              <a:t>INTRODUCTION TO CONSERVATION AGREEMENTS</a:t>
            </a:r>
            <a:endParaRPr lang="en" sz="3600" dirty="0"/>
          </a:p>
        </p:txBody>
      </p:sp>
      <p:pic>
        <p:nvPicPr>
          <p:cNvPr id="7" name="Picture 6" descr="ci_2856245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200" y="4334385"/>
            <a:ext cx="2054194" cy="655444"/>
          </a:xfrm>
          <a:prstGeom prst="rect">
            <a:avLst/>
          </a:prstGeom>
        </p:spPr>
      </p:pic>
      <p:sp>
        <p:nvSpPr>
          <p:cNvPr id="12" name="Shape 66"/>
          <p:cNvSpPr txBox="1">
            <a:spLocks/>
          </p:cNvSpPr>
          <p:nvPr/>
        </p:nvSpPr>
        <p:spPr>
          <a:xfrm>
            <a:off x="677390" y="2599090"/>
            <a:ext cx="6251400" cy="39532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tillium Web"/>
              <a:buNone/>
              <a:defRPr sz="4800" b="1" i="0" u="none" strike="noStrike" cap="non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Titillium Web"/>
              <a:buNone/>
              <a:defRPr sz="4800" b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Titillium Web"/>
              <a:buNone/>
              <a:defRPr sz="4800" b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Titillium Web"/>
              <a:buNone/>
              <a:defRPr sz="4800" b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Titillium Web"/>
              <a:buNone/>
              <a:defRPr sz="4800" b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Titillium Web"/>
              <a:buNone/>
              <a:defRPr sz="4800" b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Titillium Web"/>
              <a:buNone/>
              <a:defRPr sz="4800" b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Titillium Web"/>
              <a:buNone/>
              <a:defRPr sz="4800" b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Titillium Web"/>
              <a:buNone/>
              <a:defRPr sz="4800" b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 lang="en" sz="1800" i="1" dirty="0">
              <a:solidFill>
                <a:srgbClr val="F2BD3E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7"/>
          <p:cNvSpPr>
            <a:spLocks noChangeAspect="1" noChangeArrowheads="1"/>
          </p:cNvSpPr>
          <p:nvPr/>
        </p:nvSpPr>
        <p:spPr bwMode="auto">
          <a:xfrm>
            <a:off x="2391148" y="2057735"/>
            <a:ext cx="4388941" cy="1758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3468" tIns="36734" rIns="73468" bIns="36734"/>
          <a:lstStyle/>
          <a:p>
            <a:pPr algn="ctr"/>
            <a:endParaRPr lang="en-US">
              <a:latin typeface="Gill Sans Light"/>
              <a:cs typeface="Gill Sans Light"/>
            </a:endParaRPr>
          </a:p>
        </p:txBody>
      </p:sp>
      <p:sp>
        <p:nvSpPr>
          <p:cNvPr id="22531" name="Rectangle 28"/>
          <p:cNvSpPr>
            <a:spLocks noChangeArrowheads="1"/>
          </p:cNvSpPr>
          <p:nvPr/>
        </p:nvSpPr>
        <p:spPr bwMode="auto">
          <a:xfrm>
            <a:off x="2561928" y="964407"/>
            <a:ext cx="3908971" cy="1440749"/>
          </a:xfrm>
          <a:prstGeom prst="rect">
            <a:avLst/>
          </a:prstGeom>
          <a:solidFill>
            <a:srgbClr val="F2BD3E"/>
          </a:solidFill>
          <a:ln w="50800">
            <a:solidFill>
              <a:srgbClr val="DC7C2C"/>
            </a:solidFill>
            <a:miter lim="800000"/>
            <a:headEnd/>
            <a:tailEnd/>
          </a:ln>
        </p:spPr>
        <p:txBody>
          <a:bodyPr lIns="73468" tIns="36734" rIns="73468" bIns="36734" anchor="ctr"/>
          <a:lstStyle/>
          <a:p>
            <a:pPr algn="ctr"/>
            <a:endParaRPr lang="en-US">
              <a:latin typeface="Gill Sans Light"/>
              <a:cs typeface="Gill Sans Light"/>
            </a:endParaRPr>
          </a:p>
        </p:txBody>
      </p:sp>
      <p:sp>
        <p:nvSpPr>
          <p:cNvPr id="22532" name="Text Box 29"/>
          <p:cNvSpPr txBox="1">
            <a:spLocks noChangeArrowheads="1"/>
          </p:cNvSpPr>
          <p:nvPr/>
        </p:nvSpPr>
        <p:spPr bwMode="auto">
          <a:xfrm>
            <a:off x="2552700" y="1053306"/>
            <a:ext cx="3930080" cy="496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3468" tIns="36734" rIns="73468" bIns="36734"/>
          <a:lstStyle/>
          <a:p>
            <a:pPr algn="ctr"/>
            <a:r>
              <a:rPr lang="en-US" sz="1900" b="1" dirty="0">
                <a:solidFill>
                  <a:srgbClr val="174685"/>
                </a:solidFill>
              </a:rPr>
              <a:t>CONSERVATION AGREEMENT</a:t>
            </a:r>
          </a:p>
        </p:txBody>
      </p:sp>
      <p:sp>
        <p:nvSpPr>
          <p:cNvPr id="22534" name="Text Box 31"/>
          <p:cNvSpPr txBox="1">
            <a:spLocks noChangeArrowheads="1"/>
          </p:cNvSpPr>
          <p:nvPr/>
        </p:nvSpPr>
        <p:spPr bwMode="auto">
          <a:xfrm>
            <a:off x="4572447" y="1526975"/>
            <a:ext cx="1800225" cy="627275"/>
          </a:xfrm>
          <a:prstGeom prst="rect">
            <a:avLst/>
          </a:prstGeom>
          <a:solidFill>
            <a:srgbClr val="174685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73468" tIns="36734" rIns="73468" bIns="36734"/>
          <a:lstStyle/>
          <a:p>
            <a:pPr algn="ctr"/>
            <a:endParaRPr lang="en-US" sz="900" dirty="0">
              <a:solidFill>
                <a:schemeClr val="bg1"/>
              </a:solidFill>
              <a:latin typeface="Gill Sans Light"/>
              <a:cs typeface="Gill Sans Light"/>
            </a:endParaRPr>
          </a:p>
          <a:p>
            <a:pPr algn="ctr"/>
            <a:r>
              <a:rPr lang="en-US" sz="1800" dirty="0">
                <a:solidFill>
                  <a:srgbClr val="FFFFFF"/>
                </a:solidFill>
              </a:rPr>
              <a:t>Benefits</a:t>
            </a:r>
          </a:p>
        </p:txBody>
      </p:sp>
      <p:sp>
        <p:nvSpPr>
          <p:cNvPr id="22549" name="Text Box 33"/>
          <p:cNvSpPr txBox="1">
            <a:spLocks noChangeArrowheads="1"/>
          </p:cNvSpPr>
          <p:nvPr/>
        </p:nvSpPr>
        <p:spPr bwMode="auto">
          <a:xfrm>
            <a:off x="318344" y="1147643"/>
            <a:ext cx="1800225" cy="650974"/>
          </a:xfrm>
          <a:prstGeom prst="rect">
            <a:avLst/>
          </a:prstGeom>
          <a:solidFill>
            <a:srgbClr val="F2BD3E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lIns="57397" tIns="28698" rIns="57397" bIns="28698"/>
          <a:lstStyle/>
          <a:p>
            <a:pPr algn="ctr"/>
            <a:r>
              <a:rPr lang="en-US" sz="1800" dirty="0">
                <a:solidFill>
                  <a:srgbClr val="174685"/>
                </a:solidFill>
              </a:rPr>
              <a:t>Threats to biodiversity/ES</a:t>
            </a:r>
          </a:p>
        </p:txBody>
      </p:sp>
      <p:sp>
        <p:nvSpPr>
          <p:cNvPr id="50212" name="Text Box 36"/>
          <p:cNvSpPr txBox="1">
            <a:spLocks noChangeArrowheads="1"/>
          </p:cNvSpPr>
          <p:nvPr/>
        </p:nvSpPr>
        <p:spPr bwMode="auto">
          <a:xfrm>
            <a:off x="6950869" y="1147643"/>
            <a:ext cx="1800225" cy="650974"/>
          </a:xfrm>
          <a:prstGeom prst="rect">
            <a:avLst/>
          </a:prstGeom>
          <a:solidFill>
            <a:srgbClr val="F2BD3E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lIns="73468" tIns="36734" rIns="73468" bIns="36734"/>
          <a:lstStyle/>
          <a:p>
            <a:pPr algn="ctr"/>
            <a:r>
              <a:rPr lang="en-US" sz="1800" dirty="0">
                <a:solidFill>
                  <a:srgbClr val="174685"/>
                </a:solidFill>
              </a:rPr>
              <a:t>Opportunity</a:t>
            </a:r>
          </a:p>
          <a:p>
            <a:pPr algn="ctr"/>
            <a:r>
              <a:rPr lang="en-US" sz="1800" dirty="0">
                <a:solidFill>
                  <a:srgbClr val="174685"/>
                </a:solidFill>
              </a:rPr>
              <a:t>cost</a:t>
            </a:r>
          </a:p>
        </p:txBody>
      </p:sp>
      <p:cxnSp>
        <p:nvCxnSpPr>
          <p:cNvPr id="50213" name="AutoShape 37"/>
          <p:cNvCxnSpPr>
            <a:cxnSpLocks noChangeShapeType="1"/>
            <a:stCxn id="50212" idx="1"/>
            <a:endCxn id="22534" idx="3"/>
          </p:cNvCxnSpPr>
          <p:nvPr/>
        </p:nvCxnSpPr>
        <p:spPr bwMode="auto">
          <a:xfrm rot="10800000" flipV="1">
            <a:off x="6372673" y="1473129"/>
            <a:ext cx="578197" cy="367483"/>
          </a:xfrm>
          <a:prstGeom prst="bentConnector3">
            <a:avLst>
              <a:gd name="adj1" fmla="val 50000"/>
            </a:avLst>
          </a:prstGeom>
          <a:noFill/>
          <a:ln w="76200">
            <a:solidFill>
              <a:srgbClr val="174685"/>
            </a:solidFill>
            <a:miter lim="800000"/>
            <a:headEnd type="none" w="lg" len="med"/>
            <a:tailEnd type="stealth" w="lg" len="med"/>
          </a:ln>
        </p:spPr>
      </p:cxnSp>
      <p:cxnSp>
        <p:nvCxnSpPr>
          <p:cNvPr id="22548" name="AutoShape 40"/>
          <p:cNvCxnSpPr>
            <a:cxnSpLocks noChangeShapeType="1"/>
            <a:endCxn id="22547" idx="0"/>
          </p:cNvCxnSpPr>
          <p:nvPr/>
        </p:nvCxnSpPr>
        <p:spPr bwMode="auto">
          <a:xfrm rot="5400000">
            <a:off x="2582672" y="2124056"/>
            <a:ext cx="1028404" cy="895761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rgbClr val="174685"/>
            </a:solidFill>
            <a:prstDash val="sysDash"/>
            <a:miter lim="800000"/>
            <a:headEnd/>
            <a:tailEnd type="none" w="lg" len="med"/>
          </a:ln>
        </p:spPr>
      </p:cxnSp>
      <p:cxnSp>
        <p:nvCxnSpPr>
          <p:cNvPr id="22546" name="AutoShape 43"/>
          <p:cNvCxnSpPr>
            <a:cxnSpLocks noChangeShapeType="1"/>
            <a:stCxn id="22534" idx="2"/>
            <a:endCxn id="22545" idx="0"/>
          </p:cNvCxnSpPr>
          <p:nvPr/>
        </p:nvCxnSpPr>
        <p:spPr bwMode="auto">
          <a:xfrm rot="16200000" flipH="1">
            <a:off x="5469412" y="2157398"/>
            <a:ext cx="932127" cy="925830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rgbClr val="174685"/>
            </a:solidFill>
            <a:prstDash val="sysDash"/>
            <a:miter lim="800000"/>
            <a:headEnd/>
            <a:tailEnd type="none" w="lg" len="med"/>
          </a:ln>
        </p:spPr>
      </p:cxnSp>
      <p:sp>
        <p:nvSpPr>
          <p:cNvPr id="22541" name="Rectangle 4"/>
          <p:cNvSpPr>
            <a:spLocks/>
          </p:cNvSpPr>
          <p:nvPr/>
        </p:nvSpPr>
        <p:spPr bwMode="auto">
          <a:xfrm>
            <a:off x="392906" y="160735"/>
            <a:ext cx="8411766" cy="5834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6280" bIns="0" anchor="ctr"/>
          <a:lstStyle/>
          <a:p>
            <a:pPr marL="34877" algn="ctr"/>
            <a:r>
              <a:rPr lang="en-US" sz="3300" b="1" dirty="0">
                <a:solidFill>
                  <a:srgbClr val="174685"/>
                </a:solidFill>
              </a:rPr>
              <a:t>CONSERVATION AGREEMENT MODEL</a:t>
            </a:r>
          </a:p>
        </p:txBody>
      </p:sp>
      <p:sp>
        <p:nvSpPr>
          <p:cNvPr id="22533" name="Text Box 30"/>
          <p:cNvSpPr txBox="1">
            <a:spLocks noChangeArrowheads="1"/>
          </p:cNvSpPr>
          <p:nvPr/>
        </p:nvSpPr>
        <p:spPr bwMode="auto">
          <a:xfrm>
            <a:off x="2645644" y="1528583"/>
            <a:ext cx="1800225" cy="627275"/>
          </a:xfrm>
          <a:prstGeom prst="rect">
            <a:avLst/>
          </a:prstGeom>
          <a:solidFill>
            <a:srgbClr val="174685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73468" tIns="36734" rIns="73468" bIns="36734"/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Conservation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Actions</a:t>
            </a:r>
          </a:p>
        </p:txBody>
      </p:sp>
      <p:cxnSp>
        <p:nvCxnSpPr>
          <p:cNvPr id="22550" name="AutoShape 34"/>
          <p:cNvCxnSpPr>
            <a:cxnSpLocks noChangeShapeType="1"/>
            <a:stCxn id="22549" idx="3"/>
            <a:endCxn id="22533" idx="1"/>
          </p:cNvCxnSpPr>
          <p:nvPr/>
        </p:nvCxnSpPr>
        <p:spPr bwMode="auto">
          <a:xfrm>
            <a:off x="2118569" y="1473130"/>
            <a:ext cx="527075" cy="369091"/>
          </a:xfrm>
          <a:prstGeom prst="bentConnector3">
            <a:avLst>
              <a:gd name="adj1" fmla="val 50000"/>
            </a:avLst>
          </a:prstGeom>
          <a:noFill/>
          <a:ln w="76200">
            <a:solidFill>
              <a:srgbClr val="174685"/>
            </a:solidFill>
            <a:miter lim="800000"/>
            <a:headEnd type="none" w="lg" len="med"/>
            <a:tailEnd type="stealth" w="lg" len="med"/>
          </a:ln>
        </p:spPr>
      </p:cxnSp>
      <p:sp>
        <p:nvSpPr>
          <p:cNvPr id="22547" name="Text Box 39"/>
          <p:cNvSpPr txBox="1">
            <a:spLocks noChangeArrowheads="1"/>
          </p:cNvSpPr>
          <p:nvPr/>
        </p:nvSpPr>
        <p:spPr bwMode="auto">
          <a:xfrm>
            <a:off x="1229173" y="3086138"/>
            <a:ext cx="2839640" cy="1379442"/>
          </a:xfrm>
          <a:prstGeom prst="rect">
            <a:avLst/>
          </a:prstGeom>
          <a:solidFill>
            <a:srgbClr val="174685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lIns="57397" tIns="28698" rIns="57397" bIns="28698"/>
          <a:lstStyle/>
          <a:p>
            <a:pPr marL="430477" lvl="1" indent="-355741"/>
            <a:r>
              <a:rPr lang="en-US" sz="2000" b="1" u="sng" dirty="0">
                <a:solidFill>
                  <a:srgbClr val="FFFFFF"/>
                </a:solidFill>
              </a:rPr>
              <a:t>EXAMPLES</a:t>
            </a:r>
          </a:p>
          <a:p>
            <a:pPr marL="430477" lvl="1" indent="-355741"/>
            <a:r>
              <a:rPr lang="en-US" sz="2000" dirty="0">
                <a:solidFill>
                  <a:srgbClr val="FFFFFF"/>
                </a:solidFill>
              </a:rPr>
              <a:t>No poaching</a:t>
            </a:r>
          </a:p>
          <a:p>
            <a:pPr marL="430477" lvl="1" indent="-355741"/>
            <a:r>
              <a:rPr lang="en-US" sz="2000" dirty="0">
                <a:solidFill>
                  <a:srgbClr val="FFFFFF"/>
                </a:solidFill>
              </a:rPr>
              <a:t>No forest clearing</a:t>
            </a:r>
          </a:p>
          <a:p>
            <a:pPr marL="430477" lvl="1" indent="-355741"/>
            <a:r>
              <a:rPr lang="en-US" sz="2000" dirty="0">
                <a:solidFill>
                  <a:srgbClr val="FFFFFF"/>
                </a:solidFill>
              </a:rPr>
              <a:t>Patrolling</a:t>
            </a:r>
          </a:p>
        </p:txBody>
      </p:sp>
      <p:sp>
        <p:nvSpPr>
          <p:cNvPr id="22545" name="Text Box 42"/>
          <p:cNvSpPr txBox="1">
            <a:spLocks noChangeArrowheads="1"/>
          </p:cNvSpPr>
          <p:nvPr/>
        </p:nvSpPr>
        <p:spPr bwMode="auto">
          <a:xfrm>
            <a:off x="4977498" y="3086377"/>
            <a:ext cx="2841784" cy="1381518"/>
          </a:xfrm>
          <a:prstGeom prst="rect">
            <a:avLst/>
          </a:prstGeom>
          <a:solidFill>
            <a:srgbClr val="174685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lIns="57397" tIns="28698" rIns="57397" bIns="28698"/>
          <a:lstStyle/>
          <a:p>
            <a:pPr marL="74736" lvl="1"/>
            <a:r>
              <a:rPr lang="en-US" sz="2000" b="1" u="sng" dirty="0">
                <a:solidFill>
                  <a:srgbClr val="FFFFFF"/>
                </a:solidFill>
              </a:rPr>
              <a:t>EXAMPLES</a:t>
            </a:r>
          </a:p>
          <a:p>
            <a:pPr marL="74736" lvl="1"/>
            <a:r>
              <a:rPr lang="en-US" sz="2000" dirty="0">
                <a:solidFill>
                  <a:srgbClr val="FFFFFF"/>
                </a:solidFill>
              </a:rPr>
              <a:t>Social services</a:t>
            </a:r>
          </a:p>
          <a:p>
            <a:pPr marL="74736" lvl="1"/>
            <a:r>
              <a:rPr lang="en-US" sz="2000" dirty="0">
                <a:solidFill>
                  <a:srgbClr val="FFFFFF"/>
                </a:solidFill>
              </a:rPr>
              <a:t>Livelihood support</a:t>
            </a:r>
          </a:p>
          <a:p>
            <a:pPr marL="74736" lvl="1"/>
            <a:r>
              <a:rPr lang="en-US" sz="2000" dirty="0">
                <a:solidFill>
                  <a:srgbClr val="FFFFFF"/>
                </a:solidFill>
              </a:rPr>
              <a:t>Conservation wages</a:t>
            </a:r>
          </a:p>
          <a:p>
            <a:pPr marL="462364" lvl="1" indent="-31887"/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3966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 animBg="1"/>
      <p:bldP spid="22549" grpId="0" animBg="1"/>
      <p:bldP spid="50212" grpId="0" animBg="1"/>
      <p:bldP spid="22533" grpId="0" animBg="1"/>
      <p:bldP spid="22547" grpId="0" animBg="1"/>
      <p:bldP spid="225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:\Documents and Settings\mmora\Documents\CSP\Fotos\Colombia\Iscuandé\MCD-Iscuande Nov-11_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8" y="-747032"/>
            <a:ext cx="9145178" cy="608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178" y="-4572"/>
            <a:ext cx="3011078" cy="5148072"/>
          </a:xfrm>
          <a:prstGeom prst="rect">
            <a:avLst/>
          </a:prstGeom>
          <a:solidFill>
            <a:srgbClr val="174685">
              <a:alpha val="5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Shape 140"/>
          <p:cNvSpPr txBox="1">
            <a:spLocks noGrp="1"/>
          </p:cNvSpPr>
          <p:nvPr>
            <p:ph type="title" idx="4294967295"/>
          </p:nvPr>
        </p:nvSpPr>
        <p:spPr>
          <a:xfrm>
            <a:off x="215900" y="492124"/>
            <a:ext cx="2794000" cy="166687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THE AGREEMENTS</a:t>
            </a:r>
            <a:endParaRPr lang="en" sz="28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2389079"/>
      </p:ext>
    </p:extLst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-1"/>
            <a:ext cx="9144001" cy="914400"/>
          </a:xfrm>
          <a:prstGeom prst="rect">
            <a:avLst/>
          </a:prstGeom>
          <a:solidFill>
            <a:srgbClr val="17468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hape 125"/>
          <p:cNvSpPr txBox="1">
            <a:spLocks/>
          </p:cNvSpPr>
          <p:nvPr/>
        </p:nvSpPr>
        <p:spPr>
          <a:xfrm>
            <a:off x="693578" y="325370"/>
            <a:ext cx="6181355" cy="58557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CA" sz="4000" b="1" dirty="0">
                <a:solidFill>
                  <a:srgbClr val="FFFFFF"/>
                </a:solidFill>
                <a:latin typeface="Arial"/>
                <a:cs typeface="Arial"/>
              </a:rPr>
              <a:t>BIODIVERSITY</a:t>
            </a:r>
            <a:br>
              <a:rPr lang="en-CA" b="1" dirty="0">
                <a:latin typeface="Arial"/>
                <a:cs typeface="Arial"/>
              </a:rPr>
            </a:br>
            <a:r>
              <a:rPr lang="en-CA" sz="2800" b="1" dirty="0">
                <a:solidFill>
                  <a:srgbClr val="F2BD3E"/>
                </a:solidFill>
                <a:latin typeface="Arial"/>
                <a:cs typeface="Arial"/>
              </a:rPr>
              <a:t>Colombian Amazon example</a:t>
            </a:r>
            <a:endParaRPr lang="en" sz="2800" b="1" dirty="0">
              <a:solidFill>
                <a:srgbClr val="F2BD3E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7357" y="1627073"/>
            <a:ext cx="8131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SET CLEAR, </a:t>
            </a:r>
            <a:r>
              <a:rPr lang="en-CA" sz="2400" b="1" i="1" dirty="0"/>
              <a:t>MEASURABLE</a:t>
            </a:r>
            <a:r>
              <a:rPr lang="en-CA" sz="2400" b="1" dirty="0"/>
              <a:t>  GOALS AND TARGETS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21200" y="2758987"/>
            <a:ext cx="111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26626" y="2145334"/>
            <a:ext cx="2514600" cy="2514600"/>
          </a:xfrm>
          <a:prstGeom prst="rect">
            <a:avLst/>
          </a:prstGeom>
          <a:solidFill>
            <a:srgbClr val="F2BD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tIns="137160" rtlCol="0" anchor="t" anchorCtr="0"/>
          <a:lstStyle/>
          <a:p>
            <a:pPr marL="0" lvl="1" indent="0">
              <a:buClr>
                <a:srgbClr val="29C7E5"/>
              </a:buClr>
              <a:buFont typeface="Arial"/>
              <a:buNone/>
            </a:pPr>
            <a:r>
              <a:rPr lang="en-CA" sz="1800" dirty="0">
                <a:solidFill>
                  <a:srgbClr val="000000"/>
                </a:solidFill>
                <a:latin typeface="Arial"/>
                <a:cs typeface="Arial"/>
              </a:rPr>
              <a:t>Conserve </a:t>
            </a:r>
            <a:r>
              <a:rPr lang="en-CA" sz="2000" b="1" i="1" dirty="0">
                <a:solidFill>
                  <a:srgbClr val="000000"/>
                </a:solidFill>
                <a:latin typeface="Arial"/>
                <a:cs typeface="Arial"/>
              </a:rPr>
              <a:t>193,870 hectares</a:t>
            </a:r>
            <a:r>
              <a:rPr lang="en-CA" sz="1800" b="1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CA" sz="1800" dirty="0">
                <a:solidFill>
                  <a:srgbClr val="000000"/>
                </a:solidFill>
                <a:latin typeface="Arial"/>
                <a:cs typeface="Arial"/>
              </a:rPr>
              <a:t>of forest and freshwater ecosystems of the lower 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Caquetá and Apaporis rivers</a:t>
            </a:r>
            <a:endParaRPr lang="en-CA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06325" y="2145334"/>
            <a:ext cx="2514600" cy="25146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tIns="137160" rtlCol="0" anchor="t" anchorCtr="0"/>
          <a:lstStyle/>
          <a:p>
            <a:pPr marL="0" lvl="1" indent="0">
              <a:buClr>
                <a:srgbClr val="29C7E5"/>
              </a:buClr>
              <a:buFont typeface="Arial"/>
              <a:buNone/>
            </a:pPr>
            <a:r>
              <a:rPr lang="en-CA" sz="1800" dirty="0">
                <a:solidFill>
                  <a:schemeClr val="bg1"/>
                </a:solidFill>
                <a:latin typeface="Arial"/>
                <a:cs typeface="Arial"/>
              </a:rPr>
              <a:t>Increase populations of </a:t>
            </a:r>
            <a:r>
              <a:rPr lang="en-CA" sz="2000" b="1" i="1" dirty="0" err="1">
                <a:solidFill>
                  <a:schemeClr val="bg1"/>
                </a:solidFill>
                <a:latin typeface="Arial"/>
                <a:cs typeface="Arial"/>
              </a:rPr>
              <a:t>Arowana</a:t>
            </a:r>
            <a:r>
              <a:rPr lang="en-CA" sz="18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EC" sz="1800" dirty="0">
                <a:solidFill>
                  <a:schemeClr val="bg1"/>
                </a:solidFill>
                <a:latin typeface="Arial"/>
                <a:cs typeface="Arial"/>
                <a:sym typeface="Arial" charset="0"/>
              </a:rPr>
              <a:t>(Osteoglossum bicirrhosum) </a:t>
            </a:r>
            <a:r>
              <a:rPr lang="en-CA" sz="1800" dirty="0">
                <a:solidFill>
                  <a:schemeClr val="bg1"/>
                </a:solidFill>
                <a:latin typeface="Arial"/>
                <a:cs typeface="Arial"/>
              </a:rPr>
              <a:t>and </a:t>
            </a:r>
            <a:r>
              <a:rPr lang="en-CA" sz="2000" b="1" i="1" dirty="0" err="1">
                <a:solidFill>
                  <a:schemeClr val="bg1"/>
                </a:solidFill>
                <a:latin typeface="Arial"/>
                <a:cs typeface="Arial"/>
              </a:rPr>
              <a:t>Piraruc</a:t>
            </a:r>
            <a:r>
              <a:rPr lang="en-US" sz="2000" b="1" i="1" dirty="0" err="1">
                <a:solidFill>
                  <a:schemeClr val="bg1"/>
                </a:solidFill>
                <a:latin typeface="Arial"/>
                <a:cs typeface="Arial"/>
              </a:rPr>
              <a:t>ú</a:t>
            </a:r>
            <a:r>
              <a:rPr lang="en-CA" sz="18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EC" sz="1800" dirty="0">
                <a:solidFill>
                  <a:schemeClr val="bg1"/>
                </a:solidFill>
                <a:latin typeface="Arial"/>
                <a:cs typeface="Arial"/>
                <a:sym typeface="Arial" charset="0"/>
              </a:rPr>
              <a:t>(Arapaima gigas)</a:t>
            </a:r>
            <a:endParaRPr lang="en-CA" sz="1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9" name="Picture 8" descr="Piranacu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7" r="18310"/>
          <a:stretch/>
        </p:blipFill>
        <p:spPr>
          <a:xfrm>
            <a:off x="6180670" y="2145334"/>
            <a:ext cx="2514600" cy="248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74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-1"/>
            <a:ext cx="9144001" cy="914400"/>
          </a:xfrm>
          <a:prstGeom prst="rect">
            <a:avLst/>
          </a:prstGeom>
          <a:solidFill>
            <a:srgbClr val="17468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hape 125"/>
          <p:cNvSpPr txBox="1">
            <a:spLocks/>
          </p:cNvSpPr>
          <p:nvPr/>
        </p:nvSpPr>
        <p:spPr>
          <a:xfrm>
            <a:off x="693578" y="325370"/>
            <a:ext cx="6181355" cy="58557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CA" sz="4000" b="1" dirty="0">
                <a:solidFill>
                  <a:srgbClr val="FFFFFF"/>
                </a:solidFill>
                <a:latin typeface="Arial"/>
                <a:cs typeface="Arial"/>
              </a:rPr>
              <a:t>STAKEHOLDERS</a:t>
            </a:r>
            <a:br>
              <a:rPr lang="en-CA" b="1" dirty="0">
                <a:latin typeface="Arial"/>
                <a:cs typeface="Arial"/>
              </a:rPr>
            </a:br>
            <a:r>
              <a:rPr lang="en-CA" sz="2800" b="1" dirty="0">
                <a:solidFill>
                  <a:srgbClr val="F2BD3E"/>
                </a:solidFill>
                <a:latin typeface="Arial"/>
                <a:cs typeface="Arial"/>
              </a:rPr>
              <a:t>Colombian Amazon example</a:t>
            </a:r>
            <a:endParaRPr lang="en" sz="2800" b="1" dirty="0">
              <a:solidFill>
                <a:srgbClr val="F2BD3E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7357" y="1627073"/>
            <a:ext cx="7106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CA" sz="2400" b="1" dirty="0">
                <a:solidFill>
                  <a:schemeClr val="tx1"/>
                </a:solidFill>
              </a:rPr>
              <a:t>IDENTIFY WHO CAN AFFECT ACHIEVEMENT </a:t>
            </a:r>
          </a:p>
          <a:p>
            <a:pPr eaLnBrk="0" hangingPunct="0"/>
            <a:r>
              <a:rPr lang="en-CA" sz="2400" b="1" dirty="0">
                <a:solidFill>
                  <a:schemeClr val="tx1"/>
                </a:solidFill>
              </a:rPr>
              <a:t>OF THE BIODIVERSITY GOALS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21200" y="2758987"/>
            <a:ext cx="111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49209" y="2527300"/>
            <a:ext cx="1828800" cy="2286000"/>
          </a:xfrm>
          <a:prstGeom prst="rect">
            <a:avLst/>
          </a:prstGeom>
          <a:solidFill>
            <a:srgbClr val="F2BD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tIns="457200" rIns="182880" rtlCol="0" anchor="t" anchorCtr="0"/>
          <a:lstStyle/>
          <a:p>
            <a:pPr eaLnBrk="0" hangingPunct="0"/>
            <a:r>
              <a:rPr lang="en-CA" sz="1800" dirty="0">
                <a:solidFill>
                  <a:srgbClr val="000000"/>
                </a:solidFill>
                <a:latin typeface="Arial"/>
                <a:cs typeface="Arial"/>
              </a:rPr>
              <a:t>3 Indigenous </a:t>
            </a:r>
            <a:r>
              <a:rPr lang="en-CA" sz="2000" b="1" i="1" dirty="0">
                <a:solidFill>
                  <a:srgbClr val="000000"/>
                </a:solidFill>
                <a:latin typeface="Arial"/>
                <a:cs typeface="Arial"/>
              </a:rPr>
              <a:t>Reserves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  <a:p>
            <a:pPr eaLnBrk="0" hangingPunct="0"/>
            <a:r>
              <a:rPr lang="en-CA" sz="1800" dirty="0">
                <a:solidFill>
                  <a:srgbClr val="000000"/>
                </a:solidFill>
                <a:latin typeface="Arial"/>
                <a:cs typeface="Arial"/>
              </a:rPr>
              <a:t>and 1 </a:t>
            </a:r>
            <a:r>
              <a:rPr lang="en-CA" sz="2000" b="1" i="1" dirty="0" err="1">
                <a:solidFill>
                  <a:srgbClr val="000000"/>
                </a:solidFill>
                <a:latin typeface="Arial"/>
                <a:cs typeface="Arial"/>
              </a:rPr>
              <a:t>Vereda</a:t>
            </a:r>
            <a:endParaRPr lang="en-CA" sz="2000" b="1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93904" y="2527300"/>
            <a:ext cx="1828800" cy="2286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457200" rIns="182880" rtlCol="0" anchor="t" anchorCtr="0"/>
          <a:lstStyle/>
          <a:p>
            <a:pPr marL="0" lvl="1" indent="0">
              <a:buClr>
                <a:srgbClr val="29C7E5"/>
              </a:buClr>
              <a:buNone/>
            </a:pPr>
            <a:r>
              <a:rPr lang="en-CA" sz="1800" dirty="0">
                <a:solidFill>
                  <a:schemeClr val="bg1"/>
                </a:solidFill>
                <a:latin typeface="Arial"/>
                <a:cs typeface="Arial"/>
              </a:rPr>
              <a:t>Communities with about </a:t>
            </a:r>
            <a:r>
              <a:rPr lang="en-CA" sz="2400" b="1" i="1" dirty="0">
                <a:solidFill>
                  <a:schemeClr val="bg1"/>
                </a:solidFill>
                <a:latin typeface="Arial"/>
                <a:cs typeface="Arial"/>
              </a:rPr>
              <a:t>400</a:t>
            </a:r>
            <a:r>
              <a:rPr lang="en-CA" sz="1800" dirty="0">
                <a:solidFill>
                  <a:schemeClr val="bg1"/>
                </a:solidFill>
                <a:latin typeface="Arial"/>
                <a:cs typeface="Arial"/>
              </a:rPr>
              <a:t> households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42835" y="2527300"/>
            <a:ext cx="1828800" cy="2286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tIns="457200" rIns="182880" rtlCol="0" anchor="t" anchorCtr="0"/>
          <a:lstStyle/>
          <a:p>
            <a:pPr marL="0" lvl="1" indent="0">
              <a:buClr>
                <a:srgbClr val="29C7E5"/>
              </a:buClr>
              <a:buNone/>
            </a:pPr>
            <a:r>
              <a:rPr lang="en-CA" sz="2000" b="1" i="1" dirty="0">
                <a:solidFill>
                  <a:schemeClr val="bg1"/>
                </a:solidFill>
                <a:latin typeface="Arial"/>
                <a:cs typeface="Arial"/>
              </a:rPr>
              <a:t>Illegal fishermen </a:t>
            </a:r>
            <a:r>
              <a:rPr lang="en-CA" sz="2000" dirty="0">
                <a:solidFill>
                  <a:schemeClr val="bg1"/>
                </a:solidFill>
                <a:latin typeface="Arial"/>
                <a:cs typeface="Arial"/>
              </a:rPr>
              <a:t>from outside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974832" y="2527300"/>
            <a:ext cx="1828800" cy="228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tIns="457200" rIns="182880" rtlCol="0" anchor="t" anchorCtr="0"/>
          <a:lstStyle/>
          <a:p>
            <a:pPr marL="0" lvl="1" indent="0">
              <a:buClr>
                <a:srgbClr val="29C7E5"/>
              </a:buClr>
              <a:buNone/>
            </a:pPr>
            <a:r>
              <a:rPr lang="en-CA" sz="1800" dirty="0">
                <a:solidFill>
                  <a:schemeClr val="tx1"/>
                </a:solidFill>
                <a:latin typeface="Arial"/>
                <a:cs typeface="Arial"/>
              </a:rPr>
              <a:t>Government authorities </a:t>
            </a:r>
            <a:r>
              <a:rPr lang="en-CA" sz="2000" b="1" i="1" dirty="0">
                <a:solidFill>
                  <a:schemeClr val="tx1"/>
                </a:solidFill>
                <a:latin typeface="Arial"/>
                <a:cs typeface="Arial"/>
              </a:rPr>
              <a:t>(police)</a:t>
            </a:r>
          </a:p>
        </p:txBody>
      </p:sp>
    </p:spTree>
    <p:extLst>
      <p:ext uri="{BB962C8B-B14F-4D97-AF65-F5344CB8AC3E}">
        <p14:creationId xmlns:p14="http://schemas.microsoft.com/office/powerpoint/2010/main" val="265065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ign in Urubira.jpg"/>
          <p:cNvPicPr>
            <a:picLocks noChangeAspect="1"/>
          </p:cNvPicPr>
          <p:nvPr/>
        </p:nvPicPr>
        <p:blipFill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935" y="1430120"/>
            <a:ext cx="5616065" cy="37206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1507067"/>
          </a:xfrm>
          <a:prstGeom prst="rect">
            <a:avLst/>
          </a:prstGeom>
          <a:solidFill>
            <a:srgbClr val="17468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" y="1496506"/>
            <a:ext cx="4683126" cy="364699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91067" y="2167496"/>
            <a:ext cx="371686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b="1" i="1" dirty="0">
                <a:solidFill>
                  <a:schemeClr val="bg1"/>
                </a:solidFill>
              </a:rPr>
              <a:t>No fishing </a:t>
            </a:r>
            <a:r>
              <a:rPr lang="en-US" dirty="0">
                <a:solidFill>
                  <a:schemeClr val="bg1"/>
                </a:solidFill>
              </a:rPr>
              <a:t>of </a:t>
            </a:r>
            <a:r>
              <a:rPr lang="en-US" dirty="0" err="1">
                <a:solidFill>
                  <a:schemeClr val="bg1"/>
                </a:solidFill>
              </a:rPr>
              <a:t>Pirarucú</a:t>
            </a:r>
            <a:r>
              <a:rPr lang="en-US" dirty="0">
                <a:solidFill>
                  <a:schemeClr val="bg1"/>
                </a:solidFill>
              </a:rPr>
              <a:t> or </a:t>
            </a:r>
            <a:r>
              <a:rPr lang="en-US" dirty="0" err="1">
                <a:solidFill>
                  <a:schemeClr val="bg1"/>
                </a:solidFill>
              </a:rPr>
              <a:t>Arowana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b="1" i="1" dirty="0">
                <a:solidFill>
                  <a:schemeClr val="bg1"/>
                </a:solidFill>
              </a:rPr>
              <a:t>quotas</a:t>
            </a:r>
            <a:r>
              <a:rPr lang="en-US" dirty="0">
                <a:solidFill>
                  <a:schemeClr val="bg1"/>
                </a:solidFill>
              </a:rPr>
              <a:t> for other species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b="1" i="1" dirty="0">
                <a:solidFill>
                  <a:schemeClr val="bg1"/>
                </a:solidFill>
              </a:rPr>
              <a:t>No fishing </a:t>
            </a:r>
            <a:r>
              <a:rPr lang="en-US" dirty="0">
                <a:solidFill>
                  <a:schemeClr val="bg1"/>
                </a:solidFill>
              </a:rPr>
              <a:t>during spawning season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Fishing </a:t>
            </a:r>
            <a:r>
              <a:rPr lang="en-US" b="1" i="1" dirty="0">
                <a:solidFill>
                  <a:schemeClr val="bg1"/>
                </a:solidFill>
              </a:rPr>
              <a:t>only</a:t>
            </a:r>
            <a:r>
              <a:rPr lang="en-US" dirty="0">
                <a:solidFill>
                  <a:schemeClr val="bg1"/>
                </a:solidFill>
              </a:rPr>
              <a:t> with allowed methods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Participation in </a:t>
            </a:r>
            <a:r>
              <a:rPr lang="en-US" b="1" i="1" dirty="0">
                <a:solidFill>
                  <a:schemeClr val="bg1"/>
                </a:solidFill>
              </a:rPr>
              <a:t>patrolling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b="1" i="1" dirty="0">
                <a:solidFill>
                  <a:schemeClr val="bg1"/>
                </a:solidFill>
              </a:rPr>
              <a:t>and monitoring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b="1" i="1" dirty="0">
                <a:solidFill>
                  <a:schemeClr val="bg1"/>
                </a:solidFill>
              </a:rPr>
              <a:t>No deforestation </a:t>
            </a:r>
            <a:r>
              <a:rPr lang="en-US" dirty="0">
                <a:solidFill>
                  <a:schemeClr val="bg1"/>
                </a:solidFill>
              </a:rPr>
              <a:t>along lakes and waterways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5133" y="1667956"/>
            <a:ext cx="3691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</a:rPr>
              <a:t>COMMITMENTS</a:t>
            </a:r>
          </a:p>
        </p:txBody>
      </p:sp>
      <p:sp>
        <p:nvSpPr>
          <p:cNvPr id="3" name="Rectangle 2"/>
          <p:cNvSpPr/>
          <p:nvPr/>
        </p:nvSpPr>
        <p:spPr>
          <a:xfrm>
            <a:off x="4944533" y="2167496"/>
            <a:ext cx="3784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b="1" i="1" dirty="0"/>
              <a:t>$8/day </a:t>
            </a:r>
            <a:r>
              <a:rPr lang="en-US" dirty="0"/>
              <a:t>for patrolling and monitoring</a:t>
            </a:r>
          </a:p>
          <a:p>
            <a:pPr marL="285750" indent="-285750">
              <a:buFont typeface="Wingdings" charset="2"/>
              <a:buChar char="§"/>
            </a:pPr>
            <a:endParaRPr lang="en-US" b="1" i="1" dirty="0"/>
          </a:p>
          <a:p>
            <a:pPr marL="285750" indent="-285750">
              <a:buFont typeface="Wingdings" charset="2"/>
              <a:buChar char="§"/>
            </a:pPr>
            <a:r>
              <a:rPr lang="en-US" b="1" i="1" dirty="0"/>
              <a:t>Food and equipment </a:t>
            </a:r>
            <a:r>
              <a:rPr lang="en-US" dirty="0"/>
              <a:t>for patrolling missions</a:t>
            </a:r>
          </a:p>
          <a:p>
            <a:pPr marL="285750" indent="-285750">
              <a:buFont typeface="Wingdings" charset="2"/>
              <a:buChar char="§"/>
            </a:pPr>
            <a:endParaRPr lang="en-US" b="1" i="1" dirty="0"/>
          </a:p>
          <a:p>
            <a:pPr marL="285750" indent="-285750">
              <a:buFont typeface="Wingdings" charset="2"/>
              <a:buChar char="§"/>
            </a:pPr>
            <a:r>
              <a:rPr lang="en-US" b="1" i="1" dirty="0"/>
              <a:t>$55/month </a:t>
            </a:r>
            <a:r>
              <a:rPr lang="en-US" dirty="0"/>
              <a:t>for natural resource committee</a:t>
            </a:r>
          </a:p>
          <a:p>
            <a:pPr marL="285750" indent="-285750">
              <a:buFont typeface="Wingdings" charset="2"/>
              <a:buChar char="§"/>
            </a:pP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23934" y="1667956"/>
            <a:ext cx="3691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>
                  <a:solidFill>
                    <a:srgbClr val="174685"/>
                  </a:solidFill>
                </a:ln>
                <a:solidFill>
                  <a:srgbClr val="174685"/>
                </a:solidFill>
              </a:rPr>
              <a:t>BENEFITS</a:t>
            </a:r>
          </a:p>
        </p:txBody>
      </p:sp>
      <p:sp>
        <p:nvSpPr>
          <p:cNvPr id="14" name="Shape 125"/>
          <p:cNvSpPr txBox="1">
            <a:spLocks/>
          </p:cNvSpPr>
          <p:nvPr/>
        </p:nvSpPr>
        <p:spPr>
          <a:xfrm>
            <a:off x="693578" y="325370"/>
            <a:ext cx="7883155" cy="58557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CA" sz="4000" b="1" dirty="0">
                <a:solidFill>
                  <a:srgbClr val="FFFFFF"/>
                </a:solidFill>
                <a:latin typeface="Arial"/>
                <a:cs typeface="Arial"/>
              </a:rPr>
              <a:t>CONSERVATION AGREEMENT</a:t>
            </a:r>
            <a:br>
              <a:rPr lang="en-CA" b="1" dirty="0">
                <a:latin typeface="Arial"/>
                <a:cs typeface="Arial"/>
              </a:rPr>
            </a:br>
            <a:r>
              <a:rPr lang="en-CA" sz="2800" b="1" dirty="0">
                <a:solidFill>
                  <a:srgbClr val="F2BD3E"/>
                </a:solidFill>
                <a:latin typeface="Arial"/>
                <a:cs typeface="Arial"/>
              </a:rPr>
              <a:t>Colombian Amazon example</a:t>
            </a:r>
            <a:endParaRPr lang="en" sz="2800" b="1" dirty="0">
              <a:solidFill>
                <a:srgbClr val="F2BD3E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060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-1"/>
            <a:ext cx="9144001" cy="914400"/>
          </a:xfrm>
          <a:prstGeom prst="rect">
            <a:avLst/>
          </a:prstGeom>
          <a:solidFill>
            <a:srgbClr val="17468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hape 125"/>
          <p:cNvSpPr txBox="1">
            <a:spLocks/>
          </p:cNvSpPr>
          <p:nvPr/>
        </p:nvSpPr>
        <p:spPr>
          <a:xfrm>
            <a:off x="693578" y="325370"/>
            <a:ext cx="7883155" cy="58557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CA" sz="4000" b="1" dirty="0">
                <a:solidFill>
                  <a:srgbClr val="FFFFFF"/>
                </a:solidFill>
                <a:latin typeface="Arial"/>
                <a:cs typeface="Arial"/>
              </a:rPr>
              <a:t>CONSERVATION AGREEMENT</a:t>
            </a:r>
            <a:br>
              <a:rPr lang="en-CA" b="1" dirty="0">
                <a:latin typeface="Arial"/>
                <a:cs typeface="Arial"/>
              </a:rPr>
            </a:br>
            <a:r>
              <a:rPr lang="en-CA" sz="2800" b="1" dirty="0">
                <a:solidFill>
                  <a:srgbClr val="F2BD3E"/>
                </a:solidFill>
                <a:latin typeface="Arial"/>
                <a:cs typeface="Arial"/>
              </a:rPr>
              <a:t>Colombian Amazon example</a:t>
            </a:r>
            <a:endParaRPr lang="en" sz="2800" b="1" dirty="0">
              <a:solidFill>
                <a:srgbClr val="F2BD3E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7357" y="1627073"/>
            <a:ext cx="7106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/>
              <a:t>INDIRECT BENEFITS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21200" y="2758987"/>
            <a:ext cx="111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49209" y="2357960"/>
            <a:ext cx="2286000" cy="2286000"/>
          </a:xfrm>
          <a:prstGeom prst="rect">
            <a:avLst/>
          </a:prstGeom>
          <a:solidFill>
            <a:srgbClr val="F2BD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tIns="457200" rIns="182880" rtlCol="0" anchor="t" anchorCtr="0"/>
          <a:lstStyle/>
          <a:p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Strengthened</a:t>
            </a:r>
            <a:r>
              <a:rPr lang="en-US" sz="2000" b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200" b="1" i="1" dirty="0">
                <a:solidFill>
                  <a:schemeClr val="tx1"/>
                </a:solidFill>
                <a:latin typeface="Arial"/>
                <a:cs typeface="Arial"/>
              </a:rPr>
              <a:t>leadership</a:t>
            </a:r>
            <a:r>
              <a:rPr lang="en-US" sz="2000" b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and</a:t>
            </a:r>
            <a:r>
              <a:rPr lang="en-US" sz="2000" b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200" b="1" i="1" dirty="0">
                <a:solidFill>
                  <a:schemeClr val="tx1"/>
                </a:solidFill>
                <a:latin typeface="Arial"/>
                <a:cs typeface="Arial"/>
              </a:rPr>
              <a:t>governance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325721" y="2357960"/>
            <a:ext cx="2286000" cy="2286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tIns="457200" rIns="182880" rtlCol="0" anchor="t" anchorCtr="0"/>
          <a:lstStyle/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Strengthened</a:t>
            </a: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200" b="1" i="1" dirty="0">
                <a:solidFill>
                  <a:srgbClr val="FFFFFF"/>
                </a:solidFill>
                <a:latin typeface="Arial"/>
                <a:cs typeface="Arial"/>
              </a:rPr>
              <a:t>territorial rights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89535" y="2357960"/>
            <a:ext cx="2286000" cy="2286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tIns="457200" rIns="182880" rtlCol="0" anchor="t" anchorCtr="0"/>
          <a:lstStyle/>
          <a:p>
            <a:r>
              <a:rPr lang="en-US" sz="2200" b="1" i="1" dirty="0">
                <a:solidFill>
                  <a:srgbClr val="FFFFFF"/>
                </a:solidFill>
                <a:latin typeface="Arial"/>
                <a:cs typeface="Arial"/>
              </a:rPr>
              <a:t>Recovery</a:t>
            </a:r>
            <a:r>
              <a:rPr lang="en-US" sz="18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lang="en-US" sz="2000" dirty="0" err="1">
                <a:solidFill>
                  <a:srgbClr val="FFFFFF"/>
                </a:solidFill>
                <a:latin typeface="Arial"/>
                <a:cs typeface="Arial"/>
                <a:sym typeface="Arial" charset="0"/>
              </a:rPr>
              <a:t>Pirarucú</a:t>
            </a: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  <a:sym typeface="Arial" charset="0"/>
              </a:rPr>
              <a:t> </a:t>
            </a: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lang="en-US" sz="2000" dirty="0" err="1">
                <a:solidFill>
                  <a:srgbClr val="FFFFFF"/>
                </a:solidFill>
                <a:latin typeface="Arial"/>
                <a:cs typeface="Arial"/>
              </a:rPr>
              <a:t>Arowana</a:t>
            </a: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 populations</a:t>
            </a:r>
          </a:p>
        </p:txBody>
      </p:sp>
    </p:spTree>
    <p:extLst>
      <p:ext uri="{BB962C8B-B14F-4D97-AF65-F5344CB8AC3E}">
        <p14:creationId xmlns:p14="http://schemas.microsoft.com/office/powerpoint/2010/main" val="117731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69100" y="-4572"/>
            <a:ext cx="2374900" cy="5148072"/>
          </a:xfrm>
          <a:prstGeom prst="rect">
            <a:avLst/>
          </a:prstGeom>
          <a:solidFill>
            <a:srgbClr val="174685">
              <a:alpha val="5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Shape 140"/>
          <p:cNvSpPr txBox="1">
            <a:spLocks noGrp="1"/>
          </p:cNvSpPr>
          <p:nvPr>
            <p:ph type="title" idx="4294967295"/>
          </p:nvPr>
        </p:nvSpPr>
        <p:spPr>
          <a:xfrm>
            <a:off x="6892365" y="492125"/>
            <a:ext cx="2137408" cy="137953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Monitoring</a:t>
            </a:r>
            <a:endParaRPr lang="en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92411" y="1262817"/>
            <a:ext cx="1937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CA" sz="1600" dirty="0">
                <a:solidFill>
                  <a:srgbClr val="FFFFFF"/>
                </a:solidFill>
              </a:rPr>
              <a:t>Track verifiable and quantifiable results:</a:t>
            </a:r>
          </a:p>
          <a:p>
            <a:pPr marL="230188" indent="-230188" eaLnBrk="0" hangingPunct="0">
              <a:buFont typeface="Wingdings" charset="2"/>
              <a:buChar char="§"/>
            </a:pPr>
            <a:endParaRPr lang="en-CA" sz="1600" dirty="0">
              <a:solidFill>
                <a:srgbClr val="FFFFFF"/>
              </a:solidFill>
            </a:endParaRPr>
          </a:p>
          <a:p>
            <a:pPr marL="230188" indent="-230188" eaLnBrk="0" hangingPunct="0">
              <a:buFont typeface="Wingdings" charset="2"/>
              <a:buChar char="§"/>
            </a:pPr>
            <a:r>
              <a:rPr lang="en-CA" sz="1600" dirty="0">
                <a:solidFill>
                  <a:srgbClr val="FFFFFF"/>
                </a:solidFill>
              </a:rPr>
              <a:t>CA compliance</a:t>
            </a:r>
          </a:p>
          <a:p>
            <a:pPr marL="230188" indent="-230188" eaLnBrk="0" hangingPunct="0">
              <a:buFont typeface="Wingdings" charset="2"/>
              <a:buChar char="§"/>
            </a:pPr>
            <a:r>
              <a:rPr lang="en-CA" sz="1600" dirty="0">
                <a:solidFill>
                  <a:srgbClr val="FFFFFF"/>
                </a:solidFill>
              </a:rPr>
              <a:t>Biodiversity impact</a:t>
            </a:r>
          </a:p>
          <a:p>
            <a:pPr marL="230188" indent="-230188" eaLnBrk="0" hangingPunct="0">
              <a:buFont typeface="Wingdings" charset="2"/>
              <a:buChar char="§"/>
            </a:pPr>
            <a:r>
              <a:rPr lang="en-CA" sz="1600" dirty="0">
                <a:solidFill>
                  <a:srgbClr val="FFFFFF"/>
                </a:solidFill>
              </a:rPr>
              <a:t>Socio-economic impact</a:t>
            </a:r>
          </a:p>
          <a:p>
            <a:pPr marL="230188" indent="-230188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0626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5714"/>
            <a:r>
              <a:rPr lang="en-US" sz="2800" dirty="0">
                <a:latin typeface="Arial"/>
                <a:cs typeface="Arial"/>
                <a:sym typeface="Arial" charset="0"/>
              </a:rPr>
              <a:t>MONITORING</a:t>
            </a:r>
            <a:r>
              <a:rPr lang="en-US" sz="3600" dirty="0">
                <a:latin typeface="Arial"/>
                <a:cs typeface="Arial"/>
                <a:sym typeface="Arial" charset="0"/>
              </a:rPr>
              <a:t>: </a:t>
            </a:r>
            <a:r>
              <a:rPr lang="en-US" sz="3500" dirty="0">
                <a:latin typeface="Arial"/>
                <a:cs typeface="Arial"/>
                <a:sym typeface="Arial" charset="0"/>
              </a:rPr>
              <a:t>Biodiversity</a:t>
            </a:r>
            <a:br>
              <a:rPr lang="en-US" sz="4000" dirty="0">
                <a:latin typeface="Arial"/>
                <a:cs typeface="Arial"/>
                <a:sym typeface="Arial" charset="0"/>
              </a:rPr>
            </a:br>
            <a:r>
              <a:rPr lang="en-US" sz="4000" dirty="0">
                <a:latin typeface="Arial"/>
                <a:cs typeface="Arial"/>
                <a:sym typeface="Arial" charset="0"/>
              </a:rPr>
              <a:t>Impact</a:t>
            </a:r>
            <a:br>
              <a:rPr lang="en-US" sz="3600" dirty="0">
                <a:latin typeface="Arial"/>
                <a:cs typeface="Arial"/>
                <a:sym typeface="Arial" charset="0"/>
              </a:rPr>
            </a:br>
            <a:r>
              <a:rPr lang="en-US" sz="2800" dirty="0">
                <a:solidFill>
                  <a:srgbClr val="F2BD3E"/>
                </a:solidFill>
                <a:latin typeface="Arial"/>
                <a:cs typeface="Arial"/>
              </a:rPr>
              <a:t>Colombian Amazon </a:t>
            </a:r>
            <a:br>
              <a:rPr lang="en-US" sz="2800" dirty="0">
                <a:solidFill>
                  <a:srgbClr val="F2BD3E"/>
                </a:solidFill>
                <a:latin typeface="Arial"/>
                <a:cs typeface="Arial"/>
              </a:rPr>
            </a:br>
            <a:r>
              <a:rPr lang="en-US" sz="2800" dirty="0">
                <a:solidFill>
                  <a:srgbClr val="F2BD3E"/>
                </a:solidFill>
                <a:latin typeface="Arial"/>
                <a:cs typeface="Arial"/>
              </a:rPr>
              <a:t>example</a:t>
            </a:r>
            <a:endParaRPr lang="en-US" sz="2800" dirty="0">
              <a:latin typeface="Arial"/>
              <a:cs typeface="Arial"/>
              <a:sym typeface="Arial" charset="0"/>
            </a:endParaRP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1739427975"/>
              </p:ext>
            </p:extLst>
          </p:nvPr>
        </p:nvGraphicFramePr>
        <p:xfrm>
          <a:off x="3746500" y="330200"/>
          <a:ext cx="5359400" cy="4669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6905447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5714"/>
            <a:r>
              <a:rPr lang="en-US" sz="2800" dirty="0">
                <a:latin typeface="Arial"/>
                <a:cs typeface="Arial"/>
                <a:sym typeface="Arial" charset="0"/>
              </a:rPr>
              <a:t>MONITORING</a:t>
            </a:r>
            <a:r>
              <a:rPr lang="en-US" sz="3600" dirty="0">
                <a:latin typeface="Arial"/>
                <a:cs typeface="Arial"/>
                <a:sym typeface="Arial" charset="0"/>
              </a:rPr>
              <a:t>: </a:t>
            </a:r>
            <a:r>
              <a:rPr lang="en-US" sz="4000" dirty="0">
                <a:latin typeface="Arial"/>
                <a:cs typeface="Arial"/>
                <a:sym typeface="Arial" charset="0"/>
              </a:rPr>
              <a:t>Socio-</a:t>
            </a:r>
            <a:br>
              <a:rPr lang="en-US" sz="4000" dirty="0">
                <a:latin typeface="Arial"/>
                <a:cs typeface="Arial"/>
                <a:sym typeface="Arial" charset="0"/>
              </a:rPr>
            </a:br>
            <a:r>
              <a:rPr lang="en-US" sz="4000" dirty="0">
                <a:latin typeface="Arial"/>
                <a:cs typeface="Arial"/>
                <a:sym typeface="Arial" charset="0"/>
              </a:rPr>
              <a:t>economic </a:t>
            </a:r>
            <a:br>
              <a:rPr lang="en-US" sz="4000" dirty="0">
                <a:latin typeface="Arial"/>
                <a:cs typeface="Arial"/>
                <a:sym typeface="Arial" charset="0"/>
              </a:rPr>
            </a:br>
            <a:r>
              <a:rPr lang="en-US" sz="4000" dirty="0">
                <a:latin typeface="Arial"/>
                <a:cs typeface="Arial"/>
                <a:sym typeface="Arial" charset="0"/>
              </a:rPr>
              <a:t>Impact</a:t>
            </a:r>
            <a:br>
              <a:rPr lang="en-US" sz="3600" dirty="0">
                <a:latin typeface="Arial"/>
                <a:cs typeface="Arial"/>
                <a:sym typeface="Arial" charset="0"/>
              </a:rPr>
            </a:br>
            <a:r>
              <a:rPr lang="en-US" sz="2800" dirty="0">
                <a:solidFill>
                  <a:srgbClr val="F2BD3E"/>
                </a:solidFill>
                <a:latin typeface="Arial"/>
                <a:cs typeface="Arial"/>
              </a:rPr>
              <a:t>Colombian Amazon</a:t>
            </a:r>
            <a:br>
              <a:rPr lang="en-US" sz="2800" dirty="0">
                <a:solidFill>
                  <a:srgbClr val="F2BD3E"/>
                </a:solidFill>
                <a:latin typeface="Arial"/>
                <a:cs typeface="Arial"/>
              </a:rPr>
            </a:br>
            <a:r>
              <a:rPr lang="en-US" sz="2800" dirty="0">
                <a:solidFill>
                  <a:srgbClr val="F2BD3E"/>
                </a:solidFill>
                <a:latin typeface="Arial"/>
                <a:cs typeface="Arial"/>
              </a:rPr>
              <a:t>example</a:t>
            </a:r>
            <a:endParaRPr lang="en-US" sz="2800" dirty="0">
              <a:latin typeface="Arial"/>
              <a:cs typeface="Arial"/>
              <a:sym typeface="Arial" charset="0"/>
            </a:endParaRPr>
          </a:p>
        </p:txBody>
      </p:sp>
      <p:pic>
        <p:nvPicPr>
          <p:cNvPr id="14" name="Picture 13" descr="monitoringimpact2009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142" y="158072"/>
            <a:ext cx="2286000" cy="2286000"/>
          </a:xfrm>
          <a:prstGeom prst="rect">
            <a:avLst/>
          </a:prstGeom>
        </p:spPr>
      </p:pic>
      <p:pic>
        <p:nvPicPr>
          <p:cNvPr id="16" name="Picture 15" descr="monitoringimpact2010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829" y="158072"/>
            <a:ext cx="2286000" cy="2286000"/>
          </a:xfrm>
          <a:prstGeom prst="rect">
            <a:avLst/>
          </a:prstGeom>
        </p:spPr>
      </p:pic>
      <p:pic>
        <p:nvPicPr>
          <p:cNvPr id="17" name="Picture 16" descr="monitoringimpact2011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142" y="2680612"/>
            <a:ext cx="2286000" cy="2286000"/>
          </a:xfrm>
          <a:prstGeom prst="rect">
            <a:avLst/>
          </a:prstGeom>
        </p:spPr>
      </p:pic>
      <p:pic>
        <p:nvPicPr>
          <p:cNvPr id="20" name="Picture 19" descr="monitoringimpact-key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2" y="2976034"/>
            <a:ext cx="24892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458211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-1"/>
            <a:ext cx="9144001" cy="914400"/>
          </a:xfrm>
          <a:prstGeom prst="rect">
            <a:avLst/>
          </a:prstGeom>
          <a:solidFill>
            <a:srgbClr val="17468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Shape 125"/>
          <p:cNvSpPr txBox="1">
            <a:spLocks/>
          </p:cNvSpPr>
          <p:nvPr/>
        </p:nvSpPr>
        <p:spPr>
          <a:xfrm>
            <a:off x="693578" y="134472"/>
            <a:ext cx="8020116" cy="64545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Example - Rwanda</a:t>
            </a:r>
            <a:br>
              <a:rPr kumimoji="0" lang="en-CA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</a:b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srgbClr val="F2BD3E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Restoration of degraded coffee landscapes</a:t>
            </a:r>
            <a:endParaRPr kumimoji="0" lang="en" sz="2400" b="1" i="0" u="none" strike="noStrike" kern="1200" cap="none" spc="0" normalizeH="0" baseline="0" noProof="0" dirty="0">
              <a:ln>
                <a:noFill/>
              </a:ln>
              <a:solidFill>
                <a:srgbClr val="F2BD3E"/>
              </a:solidFill>
              <a:effectLst/>
              <a:uLnTx/>
              <a:uFillTx/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21200" y="2758987"/>
            <a:ext cx="111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0633" y="1346584"/>
            <a:ext cx="1896035" cy="3292652"/>
          </a:xfrm>
          <a:prstGeom prst="rect">
            <a:avLst/>
          </a:prstGeom>
          <a:solidFill>
            <a:srgbClr val="F2BD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tIns="457200" rIns="182880" rtlCol="0" anchor="t" anchorCtr="0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Project Objectives;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Restore ecosystem value of degraded coffee landscape (water and coffee production)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99447" y="1346584"/>
            <a:ext cx="2221753" cy="329265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457200" rIns="182880" rtlCol="0" anchor="t" anchorCtr="0"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C7E5"/>
              </a:buClr>
              <a:buSzTx/>
              <a:buFontTx/>
              <a:buNone/>
              <a:tabLst/>
              <a:defRPr/>
            </a:pPr>
            <a:r>
              <a:rPr kumimoji="0" lang="en-CA" sz="1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Interventions: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C7E5"/>
              </a:buClr>
              <a:buSzTx/>
              <a:buFontTx/>
              <a:buNone/>
              <a:tabLst/>
              <a:defRPr/>
            </a:pPr>
            <a:r>
              <a:rPr kumimoji="0" lang="en-CA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SAN certification, conversion to shade grown coffee farms, waste water treatment plants, Credit access, premium market access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43717" y="1346584"/>
            <a:ext cx="2125133" cy="32926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tIns="457200" rIns="182880" rtlCol="0" anchor="t" anchorCtr="0"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C7E5"/>
              </a:buClr>
              <a:buSzTx/>
              <a:buFontTx/>
              <a:buNone/>
              <a:tabLst/>
              <a:defRPr/>
            </a:pPr>
            <a:r>
              <a:rPr kumimoji="0" lang="en-CA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Environmental Results: </a:t>
            </a:r>
            <a:r>
              <a:rPr kumimoji="0" lang="en-CA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60,000 trees planted in 3000 hectares, waste water treatment, soil/water conservation, SAN audited production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96203" y="1375523"/>
            <a:ext cx="1928699" cy="3234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tIns="457200" rIns="182880" rtlCol="0" anchor="t" anchorCtr="0"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C7E5"/>
              </a:buClr>
              <a:buSzTx/>
              <a:buFontTx/>
              <a:buNone/>
              <a:tabLst/>
              <a:defRPr/>
            </a:pPr>
            <a:r>
              <a:rPr kumimoji="0" lang="en-CA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Social Impact: </a:t>
            </a:r>
            <a:r>
              <a:rPr kumimoji="0" lang="en-CA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increased coffee production, higher prices (45% more for one co-op)</a:t>
            </a:r>
          </a:p>
        </p:txBody>
      </p:sp>
    </p:spTree>
    <p:extLst>
      <p:ext uri="{BB962C8B-B14F-4D97-AF65-F5344CB8AC3E}">
        <p14:creationId xmlns:p14="http://schemas.microsoft.com/office/powerpoint/2010/main" val="405894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" y="662228"/>
            <a:ext cx="8229600" cy="3915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150144" y="1457325"/>
            <a:ext cx="7098030" cy="2228850"/>
            <a:chOff x="805" y="1360"/>
            <a:chExt cx="4968" cy="2080"/>
          </a:xfrm>
        </p:grpSpPr>
        <p:pic>
          <p:nvPicPr>
            <p:cNvPr id="21510" name="Picture 4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52" y="2423"/>
              <a:ext cx="577" cy="393"/>
            </a:xfrm>
            <a:prstGeom prst="rect">
              <a:avLst/>
            </a:prstGeom>
            <a:noFill/>
            <a:ln w="38100">
              <a:solidFill>
                <a:srgbClr val="FF8000"/>
              </a:solidFill>
              <a:miter lim="800000"/>
              <a:headEnd/>
              <a:tailEnd/>
            </a:ln>
          </p:spPr>
        </p:pic>
        <p:pic>
          <p:nvPicPr>
            <p:cNvPr id="21511" name="Picture 5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25" y="2489"/>
              <a:ext cx="596" cy="400"/>
            </a:xfrm>
            <a:prstGeom prst="rect">
              <a:avLst/>
            </a:prstGeom>
            <a:noFill/>
            <a:ln w="38100">
              <a:solidFill>
                <a:srgbClr val="FF8000"/>
              </a:solidFill>
              <a:miter lim="800000"/>
              <a:headEnd/>
              <a:tailEnd/>
            </a:ln>
          </p:spPr>
        </p:pic>
        <p:pic>
          <p:nvPicPr>
            <p:cNvPr id="21512" name="Picture 6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05" y="3087"/>
              <a:ext cx="530" cy="353"/>
            </a:xfrm>
            <a:prstGeom prst="rect">
              <a:avLst/>
            </a:prstGeom>
            <a:noFill/>
            <a:ln w="38100">
              <a:solidFill>
                <a:srgbClr val="FF8000"/>
              </a:solidFill>
              <a:miter lim="800000"/>
              <a:headEnd/>
              <a:tailEnd/>
            </a:ln>
          </p:spPr>
        </p:pic>
        <p:pic>
          <p:nvPicPr>
            <p:cNvPr id="21513" name="Picture 7"/>
            <p:cNvPicPr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521" y="1692"/>
              <a:ext cx="334" cy="501"/>
            </a:xfrm>
            <a:prstGeom prst="rect">
              <a:avLst/>
            </a:prstGeom>
            <a:noFill/>
            <a:ln w="38100">
              <a:solidFill>
                <a:srgbClr val="FF8000"/>
              </a:solidFill>
              <a:miter lim="800000"/>
              <a:headEnd/>
              <a:tailEnd/>
            </a:ln>
          </p:spPr>
        </p:pic>
        <p:pic>
          <p:nvPicPr>
            <p:cNvPr id="21514" name="Picture 8"/>
            <p:cNvPicPr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534" y="2688"/>
              <a:ext cx="530" cy="357"/>
            </a:xfrm>
            <a:prstGeom prst="rect">
              <a:avLst/>
            </a:prstGeom>
            <a:noFill/>
            <a:ln w="38100">
              <a:solidFill>
                <a:srgbClr val="FF8000"/>
              </a:solidFill>
              <a:miter lim="800000"/>
              <a:headEnd/>
              <a:tailEnd/>
            </a:ln>
          </p:spPr>
        </p:pic>
        <p:pic>
          <p:nvPicPr>
            <p:cNvPr id="21515" name="Picture 9"/>
            <p:cNvPicPr>
              <a:picLocks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395" y="2024"/>
              <a:ext cx="305" cy="465"/>
            </a:xfrm>
            <a:prstGeom prst="rect">
              <a:avLst/>
            </a:prstGeom>
            <a:noFill/>
            <a:ln w="38100">
              <a:solidFill>
                <a:srgbClr val="FF8000"/>
              </a:solidFill>
              <a:miter lim="800000"/>
              <a:headEnd/>
              <a:tailEnd/>
            </a:ln>
          </p:spPr>
        </p:pic>
        <p:pic>
          <p:nvPicPr>
            <p:cNvPr id="21516" name="Picture 10"/>
            <p:cNvPicPr>
              <a:picLocks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581" y="1360"/>
              <a:ext cx="530" cy="350"/>
            </a:xfrm>
            <a:prstGeom prst="rect">
              <a:avLst/>
            </a:prstGeom>
            <a:noFill/>
            <a:ln w="38100">
              <a:solidFill>
                <a:srgbClr val="FF8000"/>
              </a:solidFill>
              <a:miter lim="800000"/>
              <a:headEnd/>
              <a:tailEnd/>
            </a:ln>
          </p:spPr>
        </p:pic>
        <p:pic>
          <p:nvPicPr>
            <p:cNvPr id="21517" name="Picture 11"/>
            <p:cNvPicPr>
              <a:picLocks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243" y="1891"/>
              <a:ext cx="530" cy="342"/>
            </a:xfrm>
            <a:prstGeom prst="rect">
              <a:avLst/>
            </a:prstGeom>
            <a:noFill/>
            <a:ln w="38100">
              <a:solidFill>
                <a:srgbClr val="FF8000"/>
              </a:solidFill>
              <a:miter lim="800000"/>
              <a:headEnd/>
              <a:tailEnd/>
            </a:ln>
          </p:spPr>
        </p:pic>
        <p:pic>
          <p:nvPicPr>
            <p:cNvPr id="21518" name="Picture 12"/>
            <p:cNvPicPr>
              <a:picLocks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515" y="2091"/>
              <a:ext cx="596" cy="397"/>
            </a:xfrm>
            <a:prstGeom prst="rect">
              <a:avLst/>
            </a:prstGeom>
            <a:noFill/>
            <a:ln w="38100">
              <a:solidFill>
                <a:srgbClr val="FF8000"/>
              </a:solidFill>
              <a:miter lim="800000"/>
              <a:headEnd/>
              <a:tailEnd/>
            </a:ln>
          </p:spPr>
        </p:pic>
      </p:grpSp>
      <p:sp>
        <p:nvSpPr>
          <p:cNvPr id="21508" name="Rectangle 13"/>
          <p:cNvSpPr>
            <a:spLocks/>
          </p:cNvSpPr>
          <p:nvPr/>
        </p:nvSpPr>
        <p:spPr bwMode="auto">
          <a:xfrm>
            <a:off x="163776" y="0"/>
            <a:ext cx="8869680" cy="9172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2649" bIns="0" anchor="ctr"/>
          <a:lstStyle/>
          <a:p>
            <a:pPr marL="31885" algn="ctr"/>
            <a:r>
              <a:rPr lang="en-US" sz="2400" b="1" dirty="0">
                <a:solidFill>
                  <a:srgbClr val="174685"/>
                </a:solidFill>
                <a:sym typeface="Arial" charset="0"/>
              </a:rPr>
              <a:t>BIODIVERSITY, ECOSYSTEM SERVICES AND PEOPLE</a:t>
            </a:r>
            <a:endParaRPr lang="en-US" sz="3200" b="1" dirty="0">
              <a:solidFill>
                <a:srgbClr val="174685"/>
              </a:solidFill>
              <a:sym typeface="Arial" charset="0"/>
            </a:endParaRPr>
          </a:p>
        </p:txBody>
      </p:sp>
      <p:pic>
        <p:nvPicPr>
          <p:cNvPr id="21509" name="Picture 14"/>
          <p:cNvPicPr>
            <a:picLocks noChangeArrowheads="1"/>
          </p:cNvPicPr>
          <p:nvPr/>
        </p:nvPicPr>
        <p:blipFill>
          <a:blip r:embed="rId13" cstate="print"/>
          <a:srcRect l="2272" t="77937" r="54544" b="5885"/>
          <a:stretch>
            <a:fillRect/>
          </a:stretch>
        </p:blipFill>
        <p:spPr bwMode="auto">
          <a:xfrm>
            <a:off x="1040130" y="4011930"/>
            <a:ext cx="4343400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0702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-1"/>
            <a:ext cx="9144001" cy="914400"/>
          </a:xfrm>
          <a:prstGeom prst="rect">
            <a:avLst/>
          </a:prstGeom>
          <a:solidFill>
            <a:srgbClr val="17468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Shape 125"/>
          <p:cNvSpPr txBox="1">
            <a:spLocks/>
          </p:cNvSpPr>
          <p:nvPr/>
        </p:nvSpPr>
        <p:spPr>
          <a:xfrm>
            <a:off x="693578" y="134472"/>
            <a:ext cx="8020116" cy="64545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Example - Liberia</a:t>
            </a:r>
            <a:br>
              <a:rPr kumimoji="0" lang="en-CA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</a:b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srgbClr val="F2BD3E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Keep the Forest – be food secure</a:t>
            </a:r>
            <a:endParaRPr kumimoji="0" lang="en" sz="2400" b="1" i="0" u="none" strike="noStrike" kern="1200" cap="none" spc="0" normalizeH="0" baseline="0" noProof="0" dirty="0">
              <a:ln>
                <a:noFill/>
              </a:ln>
              <a:solidFill>
                <a:srgbClr val="F2BD3E"/>
              </a:solidFill>
              <a:effectLst/>
              <a:uLnTx/>
              <a:uFillTx/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21200" y="2758987"/>
            <a:ext cx="111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0633" y="1346584"/>
            <a:ext cx="1896035" cy="3292652"/>
          </a:xfrm>
          <a:prstGeom prst="rect">
            <a:avLst/>
          </a:prstGeom>
          <a:solidFill>
            <a:srgbClr val="F2BD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tIns="457200" rIns="182880" rtlCol="0" anchor="t" anchorCtr="0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Project Objectives;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Stop deforestation and poaching at </a:t>
            </a:r>
            <a:r>
              <a:rPr kumimoji="0" lang="en-CA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Nimba</a:t>
            </a:r>
            <a:r>
              <a:rPr kumimoji="0" lang="en-CA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Nature Reserve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99447" y="1346584"/>
            <a:ext cx="2221753" cy="329265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457200" rIns="182880" rtlCol="0" anchor="t" anchorCtr="0"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C7E5"/>
              </a:buClr>
              <a:buSzTx/>
              <a:buFontTx/>
              <a:buNone/>
              <a:tabLst/>
              <a:defRPr/>
            </a:pPr>
            <a:r>
              <a:rPr kumimoji="0" lang="en-CA" sz="1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Interventions: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C7E5"/>
              </a:buClr>
              <a:buSzTx/>
              <a:buFontTx/>
              <a:buNone/>
              <a:tabLst/>
              <a:defRPr/>
            </a:pPr>
            <a:r>
              <a:rPr kumimoji="0" lang="en-CA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Piggery and rice cultivation enterprise support, forest patrols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43717" y="1346584"/>
            <a:ext cx="2125133" cy="32926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tIns="457200" rIns="182880" rtlCol="0" anchor="t" anchorCtr="0"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C7E5"/>
              </a:buClr>
              <a:buSzTx/>
              <a:buFontTx/>
              <a:buNone/>
              <a:tabLst/>
              <a:defRPr/>
            </a:pPr>
            <a:r>
              <a:rPr kumimoji="0" lang="en-CA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Environmental Results: </a:t>
            </a:r>
            <a:r>
              <a:rPr kumimoji="0" lang="en-CA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deforestation </a:t>
            </a:r>
            <a:r>
              <a:rPr lang="en-CA" sz="1600" dirty="0">
                <a:solidFill>
                  <a:srgbClr val="FFFFFF"/>
                </a:solidFill>
                <a:latin typeface="Arial"/>
                <a:cs typeface="Arial"/>
              </a:rPr>
              <a:t>rate decreased</a:t>
            </a:r>
            <a:r>
              <a:rPr kumimoji="0" lang="en-CA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,Incidences</a:t>
            </a:r>
            <a:r>
              <a:rPr kumimoji="0" lang="en-CA" sz="16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of poaching reduced by 50%, slash &amp; Burn cultivation stopped</a:t>
            </a:r>
            <a:endParaRPr kumimoji="0" lang="en-CA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96203" y="1375523"/>
            <a:ext cx="1928699" cy="3234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tIns="457200" rIns="182880" rtlCol="0" anchor="t" anchorCtr="0"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C7E5"/>
              </a:buClr>
              <a:buSzTx/>
              <a:buFontTx/>
              <a:buNone/>
              <a:tabLst/>
              <a:defRPr/>
            </a:pPr>
            <a:r>
              <a:rPr kumimoji="0" lang="en-CA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Social Impact: </a:t>
            </a:r>
            <a:r>
              <a:rPr kumimoji="0" lang="en-CA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rice &amp; piggery enterprises for food security, employment creation through </a:t>
            </a:r>
            <a:r>
              <a:rPr kumimoji="0" lang="en-CA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patro</a:t>
            </a:r>
            <a:r>
              <a:rPr lang="en-CA" sz="1800" dirty="0">
                <a:solidFill>
                  <a:srgbClr val="000000"/>
                </a:solidFill>
                <a:latin typeface="Arial"/>
                <a:cs typeface="Arial"/>
              </a:rPr>
              <a:t>l wages</a:t>
            </a: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689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844423" y="422500"/>
            <a:ext cx="7070180" cy="85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6896"/>
            <a:r>
              <a:rPr lang="en-US" sz="3600" dirty="0">
                <a:latin typeface="Arial"/>
                <a:cs typeface="Arial"/>
                <a:sym typeface="Arial" charset="0"/>
              </a:rPr>
              <a:t>LONG-TERM SUSTAINABILITY</a:t>
            </a:r>
            <a:b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</a:br>
            <a:r>
              <a:rPr lang="en-US" dirty="0">
                <a:solidFill>
                  <a:srgbClr val="F2BD3E"/>
                </a:solidFill>
              </a:rPr>
              <a:t>Colombian Amazon example</a:t>
            </a:r>
            <a:endParaRPr lang="en" dirty="0">
              <a:solidFill>
                <a:srgbClr val="F2BD3E"/>
              </a:solidFill>
            </a:endParaRPr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844425" y="1586325"/>
            <a:ext cx="7263784" cy="3148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eaLnBrk="0" hangingPunct="0">
              <a:buNone/>
            </a:pPr>
            <a:r>
              <a:rPr lang="en-CA" sz="2400" b="1" dirty="0">
                <a:solidFill>
                  <a:srgbClr val="000000"/>
                </a:solidFill>
                <a:latin typeface="Arial"/>
                <a:cs typeface="Arial"/>
              </a:rPr>
              <a:t>Define how the CA will be managed and financed in the future</a:t>
            </a:r>
          </a:p>
          <a:p>
            <a:pPr marL="228600">
              <a:buNone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460375" indent="-230188" eaLnBrk="0" hangingPunct="0">
              <a:buFont typeface="Wingdings" charset="2"/>
              <a:buChar char="§"/>
            </a:pPr>
            <a:r>
              <a:rPr lang="en-CA" dirty="0">
                <a:solidFill>
                  <a:srgbClr val="000000"/>
                </a:solidFill>
                <a:latin typeface="Arial"/>
                <a:cs typeface="Arial"/>
              </a:rPr>
              <a:t>Strengthened community governance</a:t>
            </a:r>
          </a:p>
          <a:p>
            <a:pPr marL="460375" indent="-230188" eaLnBrk="0" hangingPunct="0">
              <a:buFont typeface="Wingdings" charset="2"/>
              <a:buChar char="§"/>
            </a:pPr>
            <a:r>
              <a:rPr lang="en-CA" dirty="0">
                <a:solidFill>
                  <a:srgbClr val="000000"/>
                </a:solidFill>
                <a:latin typeface="Arial"/>
                <a:cs typeface="Arial"/>
              </a:rPr>
              <a:t>National program of CAs</a:t>
            </a:r>
          </a:p>
          <a:p>
            <a:pPr marL="460375" indent="-230188" eaLnBrk="0" hangingPunct="0">
              <a:buFont typeface="Wingdings" charset="2"/>
              <a:buChar char="§"/>
            </a:pPr>
            <a:r>
              <a:rPr lang="en-CA" dirty="0">
                <a:solidFill>
                  <a:srgbClr val="000000"/>
                </a:solidFill>
                <a:latin typeface="Arial"/>
                <a:cs typeface="Arial"/>
              </a:rPr>
              <a:t>Regional Government</a:t>
            </a:r>
          </a:p>
          <a:p>
            <a:pPr marL="460375" indent="-230188" eaLnBrk="0" hangingPunct="0">
              <a:buFont typeface="Wingdings" charset="2"/>
              <a:buChar char="§"/>
            </a:pPr>
            <a:r>
              <a:rPr lang="en-CA" dirty="0">
                <a:solidFill>
                  <a:srgbClr val="000000"/>
                </a:solidFill>
                <a:latin typeface="Arial"/>
                <a:cs typeface="Arial"/>
              </a:rPr>
              <a:t>Sustainable harvesting</a:t>
            </a:r>
          </a:p>
          <a:p>
            <a:pPr marL="460375" indent="-230188" eaLnBrk="0" hangingPunct="0">
              <a:buFont typeface="Wingdings" charset="2"/>
              <a:buChar char="§"/>
            </a:pPr>
            <a:r>
              <a:rPr lang="en-CA" dirty="0">
                <a:solidFill>
                  <a:srgbClr val="000000"/>
                </a:solidFill>
                <a:latin typeface="Arial"/>
                <a:cs typeface="Arial"/>
              </a:rPr>
              <a:t>Sustainable markets</a:t>
            </a:r>
          </a:p>
          <a:p>
            <a:pPr marL="460375" lvl="0" indent="-230188">
              <a:buFont typeface="Wingdings" charset="2"/>
              <a:buChar char="§"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2781066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odiversity - Black-mantle tamarin Colombi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1996" cy="59855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77803" y="3838426"/>
            <a:ext cx="9486803" cy="830997"/>
          </a:xfrm>
          <a:prstGeom prst="rect">
            <a:avLst/>
          </a:prstGeom>
          <a:solidFill>
            <a:srgbClr val="174685">
              <a:alpha val="5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63271" y="3829959"/>
            <a:ext cx="4213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3287748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939800" y="-726079"/>
            <a:ext cx="11188700" cy="5869579"/>
            <a:chOff x="0" y="602856"/>
            <a:chExt cx="9144000" cy="4538258"/>
          </a:xfrm>
        </p:grpSpPr>
        <p:pic>
          <p:nvPicPr>
            <p:cNvPr id="4" name="Picture 3" descr="revisedmap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2856"/>
              <a:ext cx="9144000" cy="4538258"/>
            </a:xfrm>
            <a:prstGeom prst="rect">
              <a:avLst/>
            </a:prstGeom>
          </p:spPr>
        </p:pic>
        <p:sp>
          <p:nvSpPr>
            <p:cNvPr id="5" name="Oval 4"/>
            <p:cNvSpPr>
              <a:spLocks noChangeAspect="1"/>
            </p:cNvSpPr>
            <p:nvPr/>
          </p:nvSpPr>
          <p:spPr>
            <a:xfrm>
              <a:off x="1955150" y="3091861"/>
              <a:ext cx="84840" cy="84840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29C7E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>
            <a:xfrm>
              <a:off x="2636481" y="3309383"/>
              <a:ext cx="84840" cy="84840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29C7E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>
              <a:spLocks noChangeAspect="1"/>
            </p:cNvSpPr>
            <p:nvPr/>
          </p:nvSpPr>
          <p:spPr>
            <a:xfrm>
              <a:off x="2432223" y="3442584"/>
              <a:ext cx="84840" cy="84840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29C7E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>
            <a:xfrm>
              <a:off x="2253645" y="3510078"/>
              <a:ext cx="84840" cy="84840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29C7E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2410316" y="3803649"/>
              <a:ext cx="84840" cy="84840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29C7E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2329947" y="3718809"/>
              <a:ext cx="84840" cy="84840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29C7E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4736236" y="4287614"/>
              <a:ext cx="84840" cy="84840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29C7E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5414432" y="4016374"/>
              <a:ext cx="84840" cy="84840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29C7E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>
            <a:xfrm>
              <a:off x="6864559" y="2780619"/>
              <a:ext cx="84840" cy="84840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29C7E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>
              <a:spLocks noChangeAspect="1"/>
            </p:cNvSpPr>
            <p:nvPr/>
          </p:nvSpPr>
          <p:spPr>
            <a:xfrm>
              <a:off x="6845509" y="2680120"/>
              <a:ext cx="84840" cy="84840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29C7E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>
              <a:spLocks noChangeAspect="1"/>
            </p:cNvSpPr>
            <p:nvPr/>
          </p:nvSpPr>
          <p:spPr>
            <a:xfrm>
              <a:off x="6864559" y="3174156"/>
              <a:ext cx="84840" cy="84840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29C7E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 Box 80"/>
          <p:cNvSpPr txBox="1">
            <a:spLocks/>
          </p:cNvSpPr>
          <p:nvPr/>
        </p:nvSpPr>
        <p:spPr bwMode="auto">
          <a:xfrm>
            <a:off x="-127000" y="1150836"/>
            <a:ext cx="9359900" cy="597406"/>
          </a:xfrm>
          <a:prstGeom prst="rect">
            <a:avLst/>
          </a:prstGeom>
          <a:solidFill>
            <a:schemeClr val="tx1">
              <a:lumMod val="75000"/>
              <a:lumOff val="25000"/>
              <a:alpha val="68000"/>
            </a:schemeClr>
          </a:solidFill>
          <a:ln w="25400">
            <a:noFill/>
            <a:miter lim="800000"/>
            <a:headEnd/>
            <a:tailEnd/>
          </a:ln>
          <a:effectLst/>
        </p:spPr>
        <p:txBody>
          <a:bodyPr wrap="square" lIns="73468" tIns="36734" rIns="73468" bIns="36734">
            <a:spAutoFit/>
          </a:bodyPr>
          <a:lstStyle/>
          <a:p>
            <a:pPr algn="ctr">
              <a:defRPr/>
            </a:pPr>
            <a:r>
              <a:rPr lang="en-US" sz="3400" b="1" dirty="0">
                <a:ln w="31550" cmpd="sng">
                  <a:noFill/>
                  <a:prstDash val="solid"/>
                </a:ln>
                <a:solidFill>
                  <a:schemeClr val="bg1"/>
                </a:solidFill>
                <a:ea typeface="ヒラギノ角ゴ Pro W3" pitchFamily="32" charset="-128"/>
                <a:sym typeface="Gill Sans" pitchFamily="32" charset="0"/>
              </a:rPr>
              <a:t>CSP INITIAL PORTFOLIO</a:t>
            </a:r>
          </a:p>
        </p:txBody>
      </p:sp>
    </p:spTree>
    <p:extLst>
      <p:ext uri="{BB962C8B-B14F-4D97-AF65-F5344CB8AC3E}">
        <p14:creationId xmlns:p14="http://schemas.microsoft.com/office/powerpoint/2010/main" val="121167019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259840" y="-911807"/>
            <a:ext cx="11188700" cy="5869579"/>
            <a:chOff x="0" y="602856"/>
            <a:chExt cx="9144000" cy="4538258"/>
          </a:xfrm>
        </p:grpSpPr>
        <p:pic>
          <p:nvPicPr>
            <p:cNvPr id="4" name="Picture 3" descr="revisedmap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2856"/>
              <a:ext cx="9144000" cy="4538258"/>
            </a:xfrm>
            <a:prstGeom prst="rect">
              <a:avLst/>
            </a:prstGeom>
            <a:ln w="19050" cmpd="sng">
              <a:solidFill>
                <a:schemeClr val="tx1"/>
              </a:solidFill>
            </a:ln>
          </p:spPr>
        </p:pic>
        <p:sp>
          <p:nvSpPr>
            <p:cNvPr id="5" name="Oval 4"/>
            <p:cNvSpPr>
              <a:spLocks noChangeAspect="1"/>
            </p:cNvSpPr>
            <p:nvPr/>
          </p:nvSpPr>
          <p:spPr>
            <a:xfrm>
              <a:off x="1955150" y="3091861"/>
              <a:ext cx="84840" cy="84840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29C7E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>
            <a:xfrm>
              <a:off x="2636481" y="3309383"/>
              <a:ext cx="84840" cy="84840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29C7E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>
              <a:spLocks noChangeAspect="1"/>
            </p:cNvSpPr>
            <p:nvPr/>
          </p:nvSpPr>
          <p:spPr>
            <a:xfrm>
              <a:off x="2432223" y="3442584"/>
              <a:ext cx="84840" cy="84840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29C7E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>
            <a:xfrm>
              <a:off x="2253645" y="3510078"/>
              <a:ext cx="84840" cy="84840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29C7E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2410316" y="3803649"/>
              <a:ext cx="84840" cy="84840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29C7E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2329947" y="3718809"/>
              <a:ext cx="84840" cy="84840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29C7E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4736236" y="4287614"/>
              <a:ext cx="84840" cy="84840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29C7E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5414432" y="4016374"/>
              <a:ext cx="84840" cy="84840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29C7E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>
            <a:xfrm>
              <a:off x="6864559" y="2780619"/>
              <a:ext cx="84840" cy="84840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29C7E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>
              <a:spLocks noChangeAspect="1"/>
            </p:cNvSpPr>
            <p:nvPr/>
          </p:nvSpPr>
          <p:spPr>
            <a:xfrm>
              <a:off x="6845509" y="2680120"/>
              <a:ext cx="84840" cy="84840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29C7E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>
              <a:spLocks noChangeAspect="1"/>
            </p:cNvSpPr>
            <p:nvPr/>
          </p:nvSpPr>
          <p:spPr>
            <a:xfrm>
              <a:off x="6864559" y="3174156"/>
              <a:ext cx="84840" cy="84840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29C7E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 Box 80"/>
          <p:cNvSpPr txBox="1">
            <a:spLocks/>
          </p:cNvSpPr>
          <p:nvPr/>
        </p:nvSpPr>
        <p:spPr bwMode="auto">
          <a:xfrm>
            <a:off x="-127000" y="1150836"/>
            <a:ext cx="9359900" cy="597406"/>
          </a:xfrm>
          <a:prstGeom prst="rect">
            <a:avLst/>
          </a:prstGeom>
          <a:solidFill>
            <a:schemeClr val="tx1">
              <a:lumMod val="75000"/>
              <a:lumOff val="25000"/>
              <a:alpha val="68000"/>
            </a:schemeClr>
          </a:solidFill>
          <a:ln w="25400">
            <a:noFill/>
            <a:miter lim="800000"/>
            <a:headEnd/>
            <a:tailEnd/>
          </a:ln>
          <a:effectLst/>
        </p:spPr>
        <p:txBody>
          <a:bodyPr wrap="square" lIns="73468" tIns="36734" rIns="73468" bIns="36734">
            <a:spAutoFit/>
          </a:bodyPr>
          <a:lstStyle/>
          <a:p>
            <a:pPr algn="ctr">
              <a:defRPr/>
            </a:pPr>
            <a:r>
              <a:rPr lang="en-US" sz="3400" b="1" dirty="0">
                <a:ln w="31550" cmpd="sng">
                  <a:noFill/>
                  <a:prstDash val="solid"/>
                </a:ln>
                <a:solidFill>
                  <a:schemeClr val="bg1"/>
                </a:solidFill>
                <a:ea typeface="ヒラギノ角ゴ Pro W3" pitchFamily="32" charset="-128"/>
                <a:sym typeface="Gill Sans" pitchFamily="32" charset="0"/>
              </a:rPr>
              <a:t>ACCELERATING ADOPTION</a:t>
            </a:r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1440596" y="2479649"/>
            <a:ext cx="103811" cy="109728"/>
          </a:xfrm>
          <a:prstGeom prst="ellipse">
            <a:avLst/>
          </a:prstGeom>
          <a:solidFill>
            <a:srgbClr val="F2BD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1940150" y="2762278"/>
            <a:ext cx="103811" cy="109728"/>
          </a:xfrm>
          <a:prstGeom prst="ellipse">
            <a:avLst/>
          </a:prstGeom>
          <a:solidFill>
            <a:srgbClr val="F2BD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2092905" y="2376570"/>
            <a:ext cx="103811" cy="109728"/>
          </a:xfrm>
          <a:prstGeom prst="ellipse">
            <a:avLst/>
          </a:prstGeom>
          <a:solidFill>
            <a:srgbClr val="F2BD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2270317" y="3594200"/>
            <a:ext cx="103811" cy="109728"/>
          </a:xfrm>
          <a:prstGeom prst="ellipse">
            <a:avLst/>
          </a:prstGeom>
          <a:solidFill>
            <a:srgbClr val="F2BD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3588602" y="2597960"/>
            <a:ext cx="103811" cy="109728"/>
          </a:xfrm>
          <a:prstGeom prst="ellipse">
            <a:avLst/>
          </a:prstGeom>
          <a:solidFill>
            <a:srgbClr val="F2BD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4814517" y="2938361"/>
            <a:ext cx="103811" cy="109728"/>
          </a:xfrm>
          <a:prstGeom prst="ellipse">
            <a:avLst/>
          </a:prstGeom>
          <a:solidFill>
            <a:srgbClr val="F2BD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 flipH="1">
            <a:off x="5121837" y="2588229"/>
            <a:ext cx="82586" cy="87293"/>
          </a:xfrm>
          <a:prstGeom prst="ellipse">
            <a:avLst/>
          </a:prstGeom>
          <a:solidFill>
            <a:srgbClr val="F2BD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6594800" y="2405145"/>
            <a:ext cx="103811" cy="109728"/>
          </a:xfrm>
          <a:prstGeom prst="ellipse">
            <a:avLst/>
          </a:prstGeom>
          <a:solidFill>
            <a:srgbClr val="F2BD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>
            <a:spLocks noChangeAspect="1"/>
          </p:cNvSpPr>
          <p:nvPr/>
        </p:nvSpPr>
        <p:spPr>
          <a:xfrm>
            <a:off x="7301457" y="2940417"/>
            <a:ext cx="103811" cy="109728"/>
          </a:xfrm>
          <a:prstGeom prst="ellipse">
            <a:avLst/>
          </a:prstGeom>
          <a:solidFill>
            <a:srgbClr val="F2BD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7475476" y="2565794"/>
            <a:ext cx="103811" cy="109728"/>
          </a:xfrm>
          <a:prstGeom prst="ellipse">
            <a:avLst/>
          </a:prstGeom>
          <a:solidFill>
            <a:srgbClr val="F2BD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>
            <a:spLocks noChangeAspect="1"/>
          </p:cNvSpPr>
          <p:nvPr/>
        </p:nvSpPr>
        <p:spPr>
          <a:xfrm>
            <a:off x="7399426" y="1913255"/>
            <a:ext cx="103811" cy="109728"/>
          </a:xfrm>
          <a:prstGeom prst="ellipse">
            <a:avLst/>
          </a:prstGeom>
          <a:solidFill>
            <a:srgbClr val="F2BD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8663270" y="3198344"/>
            <a:ext cx="103811" cy="109728"/>
          </a:xfrm>
          <a:prstGeom prst="ellipse">
            <a:avLst/>
          </a:prstGeom>
          <a:solidFill>
            <a:srgbClr val="F2BD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>
            <a:spLocks noChangeAspect="1"/>
          </p:cNvSpPr>
          <p:nvPr/>
        </p:nvSpPr>
        <p:spPr>
          <a:xfrm>
            <a:off x="8573760" y="2762278"/>
            <a:ext cx="103811" cy="109728"/>
          </a:xfrm>
          <a:prstGeom prst="ellipse">
            <a:avLst/>
          </a:prstGeom>
          <a:solidFill>
            <a:srgbClr val="F2BD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>
            <a:spLocks noChangeAspect="1"/>
          </p:cNvSpPr>
          <p:nvPr/>
        </p:nvSpPr>
        <p:spPr>
          <a:xfrm flipH="1">
            <a:off x="4944403" y="2797457"/>
            <a:ext cx="82586" cy="87293"/>
          </a:xfrm>
          <a:prstGeom prst="ellipse">
            <a:avLst/>
          </a:prstGeom>
          <a:solidFill>
            <a:srgbClr val="F2BD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>
            <a:spLocks noChangeAspect="1"/>
          </p:cNvSpPr>
          <p:nvPr/>
        </p:nvSpPr>
        <p:spPr>
          <a:xfrm flipH="1">
            <a:off x="4851195" y="3766839"/>
            <a:ext cx="134266" cy="141918"/>
          </a:xfrm>
          <a:prstGeom prst="ellipse">
            <a:avLst/>
          </a:prstGeom>
          <a:solidFill>
            <a:srgbClr val="F2BD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456759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revisedmap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800" y="-726079"/>
            <a:ext cx="11188700" cy="5869579"/>
          </a:xfrm>
          <a:prstGeom prst="rect">
            <a:avLst/>
          </a:prstGeom>
        </p:spPr>
      </p:pic>
      <p:sp>
        <p:nvSpPr>
          <p:cNvPr id="31" name="Oval 30"/>
          <p:cNvSpPr>
            <a:spLocks noChangeAspect="1"/>
          </p:cNvSpPr>
          <p:nvPr/>
        </p:nvSpPr>
        <p:spPr>
          <a:xfrm>
            <a:off x="7436441" y="1960561"/>
            <a:ext cx="103811" cy="1097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1427142" y="2429588"/>
            <a:ext cx="121113" cy="128016"/>
          </a:xfrm>
          <a:prstGeom prst="ellipse">
            <a:avLst/>
          </a:prstGeom>
          <a:solidFill>
            <a:srgbClr val="29C7E5"/>
          </a:solidFill>
          <a:ln w="19050" cmpd="sng">
            <a:solidFill>
              <a:srgbClr val="F2BD3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2419200" y="2817495"/>
            <a:ext cx="121113" cy="128016"/>
          </a:xfrm>
          <a:prstGeom prst="ellipse">
            <a:avLst/>
          </a:prstGeom>
          <a:solidFill>
            <a:srgbClr val="29C7E5"/>
          </a:solidFill>
          <a:ln w="19050" cmpd="sng">
            <a:solidFill>
              <a:srgbClr val="F2BD3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1954310" y="2865418"/>
            <a:ext cx="121113" cy="128016"/>
          </a:xfrm>
          <a:prstGeom prst="ellipse">
            <a:avLst/>
          </a:prstGeom>
          <a:solidFill>
            <a:srgbClr val="29C7E5"/>
          </a:solidFill>
          <a:ln w="19050" cmpd="sng">
            <a:solidFill>
              <a:srgbClr val="F2BD3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1805132" y="3005626"/>
            <a:ext cx="121113" cy="128016"/>
          </a:xfrm>
          <a:prstGeom prst="ellipse">
            <a:avLst/>
          </a:prstGeom>
          <a:solidFill>
            <a:srgbClr val="29C7E5"/>
          </a:solidFill>
          <a:ln w="19050" cmpd="sng">
            <a:solidFill>
              <a:srgbClr val="F2BD3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1917071" y="3279554"/>
            <a:ext cx="121113" cy="128016"/>
          </a:xfrm>
          <a:prstGeom prst="ellipse">
            <a:avLst/>
          </a:prstGeom>
          <a:solidFill>
            <a:srgbClr val="29C7E5"/>
          </a:solidFill>
          <a:ln w="19050" cmpd="sng">
            <a:solidFill>
              <a:srgbClr val="F2BD3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>
            <a:off x="2239796" y="3519245"/>
            <a:ext cx="121113" cy="128016"/>
          </a:xfrm>
          <a:prstGeom prst="ellipse">
            <a:avLst/>
          </a:prstGeom>
          <a:solidFill>
            <a:srgbClr val="29C7E5"/>
          </a:solidFill>
          <a:ln w="19050" cmpd="sng">
            <a:solidFill>
              <a:srgbClr val="F2BD3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>
            <a:spLocks noChangeAspect="1"/>
          </p:cNvSpPr>
          <p:nvPr/>
        </p:nvSpPr>
        <p:spPr>
          <a:xfrm>
            <a:off x="7423741" y="1960561"/>
            <a:ext cx="121113" cy="128016"/>
          </a:xfrm>
          <a:prstGeom prst="ellipse">
            <a:avLst/>
          </a:prstGeom>
          <a:solidFill>
            <a:srgbClr val="29C7E5"/>
          </a:solidFill>
          <a:ln w="19050" cmpd="sng">
            <a:solidFill>
              <a:srgbClr val="F2BD3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Box 80"/>
          <p:cNvSpPr txBox="1">
            <a:spLocks/>
          </p:cNvSpPr>
          <p:nvPr/>
        </p:nvSpPr>
        <p:spPr bwMode="auto">
          <a:xfrm>
            <a:off x="-127000" y="1150836"/>
            <a:ext cx="9359900" cy="597406"/>
          </a:xfrm>
          <a:prstGeom prst="rect">
            <a:avLst/>
          </a:prstGeom>
          <a:solidFill>
            <a:schemeClr val="tx1">
              <a:lumMod val="75000"/>
              <a:lumOff val="25000"/>
              <a:alpha val="68000"/>
            </a:schemeClr>
          </a:solidFill>
          <a:ln w="25400">
            <a:noFill/>
            <a:miter lim="800000"/>
            <a:headEnd/>
            <a:tailEnd/>
          </a:ln>
          <a:effectLst/>
        </p:spPr>
        <p:txBody>
          <a:bodyPr wrap="square" lIns="73468" tIns="36734" rIns="73468" bIns="36734">
            <a:spAutoFit/>
          </a:bodyPr>
          <a:lstStyle/>
          <a:p>
            <a:pPr algn="ctr">
              <a:defRPr/>
            </a:pPr>
            <a:r>
              <a:rPr lang="en-US" sz="3400" b="1" dirty="0">
                <a:ln w="31550" cmpd="sng">
                  <a:noFill/>
                  <a:prstDash val="solid"/>
                </a:ln>
                <a:solidFill>
                  <a:schemeClr val="bg1"/>
                </a:solidFill>
                <a:ea typeface="ヒラギノ角ゴ Pro W3" pitchFamily="32" charset="-128"/>
                <a:sym typeface="Gill Sans" pitchFamily="32" charset="0"/>
              </a:rPr>
              <a:t>IMPACT AT SCALE</a:t>
            </a:r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3933702" y="2703072"/>
            <a:ext cx="121113" cy="128016"/>
          </a:xfrm>
          <a:prstGeom prst="ellipse">
            <a:avLst/>
          </a:prstGeom>
          <a:solidFill>
            <a:srgbClr val="29C7E5"/>
          </a:solidFill>
          <a:ln w="19050" cmpd="sng">
            <a:solidFill>
              <a:srgbClr val="F2BD3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4962402" y="3979422"/>
            <a:ext cx="121113" cy="128016"/>
          </a:xfrm>
          <a:prstGeom prst="ellipse">
            <a:avLst/>
          </a:prstGeom>
          <a:solidFill>
            <a:srgbClr val="29C7E5"/>
          </a:solidFill>
          <a:ln w="19050" cmpd="sng">
            <a:solidFill>
              <a:srgbClr val="F2BD3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62680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844424" y="422500"/>
            <a:ext cx="7217304" cy="85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-CA" sz="3600" dirty="0"/>
              <a:t>Applications of the approach</a:t>
            </a:r>
            <a:br>
              <a:rPr lang="en-CA" dirty="0"/>
            </a:br>
            <a:r>
              <a:rPr lang="en-CA" dirty="0">
                <a:solidFill>
                  <a:srgbClr val="F2BD3E"/>
                </a:solidFill>
              </a:rPr>
              <a:t>CONSERVATION AGREEMENTS</a:t>
            </a:r>
            <a:endParaRPr lang="en" dirty="0">
              <a:solidFill>
                <a:srgbClr val="F2BD3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6509" y="1892300"/>
            <a:ext cx="1828800" cy="3136900"/>
          </a:xfrm>
          <a:prstGeom prst="rect">
            <a:avLst/>
          </a:prstGeom>
          <a:solidFill>
            <a:srgbClr val="F2BD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tIns="228600" rIns="182880" rtlCol="0" anchor="t" anchorCtr="0"/>
          <a:lstStyle/>
          <a:p>
            <a:r>
              <a:rPr lang="en-CA" sz="1800" b="1" dirty="0">
                <a:solidFill>
                  <a:srgbClr val="000000"/>
                </a:solidFill>
                <a:cs typeface="Arial"/>
              </a:rPr>
              <a:t>Many scales </a:t>
            </a:r>
            <a:r>
              <a:rPr lang="en-CA" sz="1800" dirty="0">
                <a:solidFill>
                  <a:srgbClr val="000000"/>
                </a:solidFill>
                <a:cs typeface="Arial"/>
              </a:rPr>
              <a:t>single community site,</a:t>
            </a:r>
          </a:p>
          <a:p>
            <a:r>
              <a:rPr lang="en-CA" sz="1800" dirty="0">
                <a:solidFill>
                  <a:srgbClr val="000000"/>
                </a:solidFill>
                <a:cs typeface="Arial"/>
              </a:rPr>
              <a:t>regional, national</a:t>
            </a:r>
            <a:endParaRPr lang="en-US" sz="180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81204" y="1892300"/>
            <a:ext cx="1828800" cy="31369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228600" rIns="182880" rtlCol="0" anchor="t" anchorCtr="0"/>
          <a:lstStyle/>
          <a:p>
            <a:r>
              <a:rPr lang="en-CA" sz="1800" b="1" dirty="0">
                <a:solidFill>
                  <a:schemeClr val="bg1"/>
                </a:solidFill>
                <a:cs typeface="Arial"/>
              </a:rPr>
              <a:t>Many resource rights settings</a:t>
            </a:r>
            <a:r>
              <a:rPr lang="en-CA" sz="1800" dirty="0">
                <a:solidFill>
                  <a:schemeClr val="bg1"/>
                </a:solidFill>
                <a:cs typeface="Arial"/>
              </a:rPr>
              <a:t> </a:t>
            </a:r>
            <a:r>
              <a:rPr lang="en-CA" sz="1800" dirty="0">
                <a:solidFill>
                  <a:schemeClr val="bg1">
                    <a:lumMod val="95000"/>
                  </a:schemeClr>
                </a:solidFill>
                <a:cs typeface="Arial"/>
              </a:rPr>
              <a:t>communal, state,</a:t>
            </a:r>
          </a:p>
          <a:p>
            <a:r>
              <a:rPr lang="en-CA" sz="1800" dirty="0">
                <a:solidFill>
                  <a:schemeClr val="bg1">
                    <a:lumMod val="95000"/>
                  </a:schemeClr>
                </a:solidFill>
                <a:cs typeface="Arial"/>
              </a:rPr>
              <a:t>private</a:t>
            </a:r>
          </a:p>
          <a:p>
            <a:endParaRPr lang="en-US" sz="1800" dirty="0">
              <a:solidFill>
                <a:schemeClr val="bg1">
                  <a:lumMod val="95000"/>
                </a:schemeClr>
              </a:solidFill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30135" y="1892300"/>
            <a:ext cx="1828800" cy="31369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tIns="228600" rIns="182880" rtlCol="0" anchor="t" anchorCtr="0"/>
          <a:lstStyle/>
          <a:p>
            <a:r>
              <a:rPr lang="en-CA" sz="1800" b="1" dirty="0">
                <a:solidFill>
                  <a:schemeClr val="tx1"/>
                </a:solidFill>
                <a:cs typeface="Arial"/>
              </a:rPr>
              <a:t>Many ecosystems </a:t>
            </a:r>
            <a:r>
              <a:rPr lang="en-CA" sz="1800" dirty="0">
                <a:solidFill>
                  <a:schemeClr val="tx1"/>
                </a:solidFill>
                <a:cs typeface="Arial"/>
              </a:rPr>
              <a:t>forests, grasslands, semi-arid, coastal, marine</a:t>
            </a:r>
          </a:p>
          <a:p>
            <a:endParaRPr lang="en-US" sz="1800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962132" y="1892300"/>
            <a:ext cx="1828800" cy="3136900"/>
          </a:xfrm>
          <a:prstGeom prst="rect">
            <a:avLst/>
          </a:prstGeom>
          <a:solidFill>
            <a:srgbClr val="29C7E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tIns="228600" rIns="182880" rtlCol="0" anchor="t" anchorCtr="0"/>
          <a:lstStyle/>
          <a:p>
            <a:r>
              <a:rPr lang="en-CA" sz="1800" b="1" dirty="0">
                <a:solidFill>
                  <a:srgbClr val="000000"/>
                </a:solidFill>
                <a:cs typeface="Arial"/>
              </a:rPr>
              <a:t>Many strategic contexts </a:t>
            </a:r>
            <a:r>
              <a:rPr lang="en-CA" sz="1800" dirty="0">
                <a:solidFill>
                  <a:srgbClr val="000000"/>
                </a:solidFill>
                <a:cs typeface="Arial"/>
              </a:rPr>
              <a:t>protected areas, biodiversity offsets, REDD+, private sector partnerships</a:t>
            </a:r>
          </a:p>
          <a:p>
            <a:pPr lvl="1">
              <a:buClr>
                <a:srgbClr val="29C7E5"/>
              </a:buClr>
            </a:pPr>
            <a:endParaRPr lang="en-CA" sz="1800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5484421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844424" y="422500"/>
            <a:ext cx="7791575" cy="85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CA" sz="3200" dirty="0"/>
              <a:t>THE REST OF THE WORKSHOP</a:t>
            </a:r>
            <a:br>
              <a:rPr lang="en-CA" dirty="0"/>
            </a:br>
            <a:r>
              <a:rPr lang="en-CA" dirty="0">
                <a:solidFill>
                  <a:srgbClr val="F2BD3E"/>
                </a:solidFill>
              </a:rPr>
              <a:t>CSP has developed a process for CA projects</a:t>
            </a:r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844425" y="1586325"/>
            <a:ext cx="8206442" cy="3148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indent="-338138">
              <a:buNone/>
            </a:pPr>
            <a:r>
              <a:rPr lang="en-CA" sz="2000" dirty="0">
                <a:latin typeface="Arial"/>
                <a:cs typeface="Arial"/>
              </a:rPr>
              <a:t>We will go through this process step by step:</a:t>
            </a:r>
            <a:endParaRPr lang="en-US" sz="2000" dirty="0">
              <a:latin typeface="Arial"/>
              <a:cs typeface="Arial"/>
            </a:endParaRPr>
          </a:p>
          <a:p>
            <a:pPr marL="457200" lvl="0" indent="-338138" rtl="0">
              <a:spcBef>
                <a:spcPts val="0"/>
              </a:spcBef>
            </a:pPr>
            <a:endParaRPr lang="en-US" sz="2000" dirty="0">
              <a:latin typeface="Arial"/>
              <a:cs typeface="Arial"/>
            </a:endParaRPr>
          </a:p>
          <a:p>
            <a:pPr marL="457200" indent="-338138">
              <a:buFont typeface="+mj-lt"/>
              <a:buAutoNum type="arabicPeriod"/>
            </a:pPr>
            <a:r>
              <a:rPr lang="en-CA" sz="2000" dirty="0">
                <a:latin typeface="Arial"/>
                <a:cs typeface="Arial"/>
              </a:rPr>
              <a:t>Feasibility Analysis</a:t>
            </a:r>
          </a:p>
          <a:p>
            <a:pPr marL="457200" indent="-338138">
              <a:buFont typeface="+mj-lt"/>
              <a:buAutoNum type="arabicPeriod"/>
            </a:pPr>
            <a:r>
              <a:rPr lang="en-CA" sz="2000" dirty="0">
                <a:latin typeface="Arial"/>
                <a:cs typeface="Arial"/>
              </a:rPr>
              <a:t>Stakeholder Engagement</a:t>
            </a:r>
          </a:p>
          <a:p>
            <a:pPr marL="457200" indent="-338138">
              <a:buFont typeface="+mj-lt"/>
              <a:buAutoNum type="arabicPeriod"/>
            </a:pPr>
            <a:r>
              <a:rPr lang="en-CA" sz="2000" dirty="0">
                <a:latin typeface="Arial"/>
                <a:cs typeface="Arial"/>
              </a:rPr>
              <a:t>Design &amp; Negotiation</a:t>
            </a:r>
          </a:p>
          <a:p>
            <a:pPr marL="457200" indent="-338138">
              <a:buFont typeface="+mj-lt"/>
              <a:buAutoNum type="arabicPeriod"/>
            </a:pPr>
            <a:r>
              <a:rPr lang="en-CA" sz="2000" dirty="0">
                <a:latin typeface="Arial"/>
                <a:cs typeface="Arial"/>
              </a:rPr>
              <a:t>Implementation, Monitoring, Renegotiation</a:t>
            </a:r>
          </a:p>
          <a:p>
            <a:pPr marL="457200" indent="-338138">
              <a:buFont typeface="+mj-lt"/>
              <a:buAutoNum type="arabicPeriod"/>
            </a:pPr>
            <a:r>
              <a:rPr lang="en-CA" sz="2000" dirty="0">
                <a:latin typeface="Arial"/>
                <a:cs typeface="Arial"/>
              </a:rPr>
              <a:t>Secure Financing and Management</a:t>
            </a:r>
          </a:p>
          <a:p>
            <a:pPr marL="457200" indent="-338138">
              <a:buFont typeface="+mj-lt"/>
              <a:buAutoNum type="arabicPeriod"/>
            </a:pPr>
            <a:endParaRPr lang="en-CA" sz="2000" dirty="0">
              <a:latin typeface="Arial"/>
              <a:cs typeface="Arial"/>
            </a:endParaRPr>
          </a:p>
          <a:p>
            <a:pPr marL="119062">
              <a:buNone/>
            </a:pPr>
            <a:r>
              <a:rPr lang="en-CA" sz="2000" b="1" dirty="0">
                <a:latin typeface="Arial"/>
                <a:cs typeface="Arial"/>
              </a:rPr>
              <a:t>These steps follow the Project Cycle Toward Sustainability:</a:t>
            </a:r>
            <a:endParaRPr lang="en-US" sz="2000" b="1" dirty="0">
              <a:latin typeface="Arial"/>
              <a:cs typeface="Arial"/>
            </a:endParaRPr>
          </a:p>
          <a:p>
            <a:pPr lvl="0" rtl="0">
              <a:spcBef>
                <a:spcPts val="0"/>
              </a:spcBef>
              <a:buNone/>
            </a:pPr>
            <a:endParaRPr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8688273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4175142488"/>
              </p:ext>
            </p:extLst>
          </p:nvPr>
        </p:nvGraphicFramePr>
        <p:xfrm>
          <a:off x="2643188" y="1245692"/>
          <a:ext cx="3857625" cy="3134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6082" name="Rectangle 4"/>
          <p:cNvSpPr>
            <a:spLocks noChangeArrowheads="1"/>
          </p:cNvSpPr>
          <p:nvPr/>
        </p:nvSpPr>
        <p:spPr bwMode="auto">
          <a:xfrm>
            <a:off x="232172" y="259854"/>
            <a:ext cx="8733234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31" tIns="40815" rIns="81631" bIns="40815" anchor="ctr"/>
          <a:lstStyle/>
          <a:p>
            <a:pPr algn="ctr"/>
            <a:r>
              <a:rPr lang="en-US" sz="3000" b="1" dirty="0">
                <a:solidFill>
                  <a:srgbClr val="174685"/>
                </a:solidFill>
              </a:rPr>
              <a:t>PROJECT CYCLE TOWARD SUSTAINABILITY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57409" y="819147"/>
            <a:ext cx="8702455" cy="3926774"/>
            <a:chOff x="833" y="882"/>
            <a:chExt cx="12993" cy="6198"/>
          </a:xfrm>
        </p:grpSpPr>
        <p:cxnSp>
          <p:nvCxnSpPr>
            <p:cNvPr id="1038" name="AutoShape 14"/>
            <p:cNvCxnSpPr>
              <a:cxnSpLocks noChangeShapeType="1"/>
            </p:cNvCxnSpPr>
            <p:nvPr/>
          </p:nvCxnSpPr>
          <p:spPr bwMode="auto">
            <a:xfrm>
              <a:off x="10394" y="6036"/>
              <a:ext cx="675" cy="0"/>
            </a:xfrm>
            <a:prstGeom prst="straightConnector1">
              <a:avLst/>
            </a:prstGeom>
            <a:noFill/>
            <a:ln w="38100">
              <a:solidFill>
                <a:srgbClr val="174685"/>
              </a:solidFill>
              <a:round/>
              <a:headEnd/>
              <a:tailEnd type="triangle" w="med" len="med"/>
            </a:ln>
          </p:spPr>
        </p:cxnSp>
        <p:cxnSp>
          <p:nvCxnSpPr>
            <p:cNvPr id="1037" name="AutoShape 13"/>
            <p:cNvCxnSpPr>
              <a:cxnSpLocks noChangeShapeType="1"/>
            </p:cNvCxnSpPr>
            <p:nvPr/>
          </p:nvCxnSpPr>
          <p:spPr bwMode="auto">
            <a:xfrm>
              <a:off x="3052" y="6036"/>
              <a:ext cx="865" cy="0"/>
            </a:xfrm>
            <a:prstGeom prst="straightConnector1">
              <a:avLst/>
            </a:prstGeom>
            <a:noFill/>
            <a:ln w="38100">
              <a:solidFill>
                <a:srgbClr val="174685"/>
              </a:solidFill>
              <a:round/>
              <a:headEnd/>
              <a:tailEnd type="triangle" w="med" len="med"/>
            </a:ln>
          </p:spPr>
        </p:cxnSp>
        <p:sp>
          <p:nvSpPr>
            <p:cNvPr id="1027" name="AutoShape 3"/>
            <p:cNvSpPr>
              <a:spLocks noChangeArrowheads="1"/>
            </p:cNvSpPr>
            <p:nvPr/>
          </p:nvSpPr>
          <p:spPr bwMode="auto">
            <a:xfrm>
              <a:off x="3917" y="1438"/>
              <a:ext cx="6477" cy="5445"/>
            </a:xfrm>
            <a:prstGeom prst="roundRect">
              <a:avLst>
                <a:gd name="adj" fmla="val 16667"/>
              </a:avLst>
            </a:prstGeom>
            <a:noFill/>
            <a:ln w="31750">
              <a:solidFill>
                <a:srgbClr val="29C7E5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028" name="AutoShape 4"/>
            <p:cNvSpPr>
              <a:spLocks noChangeArrowheads="1"/>
            </p:cNvSpPr>
            <p:nvPr/>
          </p:nvSpPr>
          <p:spPr bwMode="auto">
            <a:xfrm>
              <a:off x="981" y="5474"/>
              <a:ext cx="2455" cy="1367"/>
            </a:xfrm>
            <a:prstGeom prst="roundRect">
              <a:avLst>
                <a:gd name="adj" fmla="val 16667"/>
              </a:avLst>
            </a:prstGeom>
            <a:solidFill>
              <a:srgbClr val="174685"/>
            </a:solidFill>
            <a:ln w="3175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573969" fontAlgn="base">
                <a:spcBef>
                  <a:spcPct val="0"/>
                </a:spcBef>
                <a:spcAft>
                  <a:spcPts val="628"/>
                </a:spcAft>
              </a:pPr>
              <a:r>
                <a:rPr lang="en-US" sz="1800" b="1" dirty="0">
                  <a:solidFill>
                    <a:srgbClr val="F2BD3E"/>
                  </a:solidFill>
                </a:rPr>
                <a:t>Design &amp; Negotiation</a:t>
              </a:r>
              <a:endParaRPr lang="en-US" sz="2300" b="1" dirty="0">
                <a:solidFill>
                  <a:srgbClr val="F2BD3E"/>
                </a:solidFill>
              </a:endParaRPr>
            </a:p>
          </p:txBody>
        </p:sp>
        <p:sp>
          <p:nvSpPr>
            <p:cNvPr id="1029" name="Text Box 5"/>
            <p:cNvSpPr txBox="1">
              <a:spLocks noChangeArrowheads="1"/>
            </p:cNvSpPr>
            <p:nvPr/>
          </p:nvSpPr>
          <p:spPr bwMode="auto">
            <a:xfrm>
              <a:off x="1038" y="4938"/>
              <a:ext cx="1972" cy="4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573969" fontAlgn="base">
                <a:spcBef>
                  <a:spcPct val="0"/>
                </a:spcBef>
                <a:spcAft>
                  <a:spcPts val="628"/>
                </a:spcAft>
              </a:pPr>
              <a:r>
                <a:rPr lang="en-US" sz="1800" b="1" dirty="0">
                  <a:solidFill>
                    <a:srgbClr val="29C7E5"/>
                  </a:solidFill>
                </a:rPr>
                <a:t>STEP 3</a:t>
              </a:r>
              <a:endParaRPr lang="en-US" sz="2300" b="1" dirty="0">
                <a:solidFill>
                  <a:srgbClr val="29C7E5"/>
                </a:solidFill>
              </a:endParaRPr>
            </a:p>
          </p:txBody>
        </p:sp>
        <p:sp>
          <p:nvSpPr>
            <p:cNvPr id="1030" name="AutoShape 6"/>
            <p:cNvSpPr>
              <a:spLocks noChangeArrowheads="1"/>
            </p:cNvSpPr>
            <p:nvPr/>
          </p:nvSpPr>
          <p:spPr bwMode="auto">
            <a:xfrm>
              <a:off x="5799" y="3155"/>
              <a:ext cx="2844" cy="1128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F2BD3E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573969" fontAlgn="base">
                <a:spcBef>
                  <a:spcPct val="0"/>
                </a:spcBef>
                <a:spcAft>
                  <a:spcPts val="628"/>
                </a:spcAft>
              </a:pPr>
              <a:r>
                <a:rPr lang="en-US" sz="1800" b="1" dirty="0">
                  <a:solidFill>
                    <a:srgbClr val="174685"/>
                  </a:solidFill>
                </a:rPr>
                <a:t>Conservation Agreement</a:t>
              </a:r>
              <a:endParaRPr lang="en-US" sz="2300" b="1" dirty="0">
                <a:solidFill>
                  <a:srgbClr val="174685"/>
                </a:solidFill>
              </a:endParaRPr>
            </a:p>
          </p:txBody>
        </p:sp>
        <p:sp>
          <p:nvSpPr>
            <p:cNvPr id="1031" name="Text Box 7"/>
            <p:cNvSpPr txBox="1">
              <a:spLocks noChangeArrowheads="1"/>
            </p:cNvSpPr>
            <p:nvPr/>
          </p:nvSpPr>
          <p:spPr bwMode="auto">
            <a:xfrm>
              <a:off x="6156" y="882"/>
              <a:ext cx="1972" cy="4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573969" fontAlgn="base">
                <a:spcBef>
                  <a:spcPct val="0"/>
                </a:spcBef>
                <a:spcAft>
                  <a:spcPts val="628"/>
                </a:spcAft>
              </a:pPr>
              <a:r>
                <a:rPr lang="en-US" sz="1800" b="1" dirty="0">
                  <a:solidFill>
                    <a:srgbClr val="29C7E5"/>
                  </a:solidFill>
                </a:rPr>
                <a:t>STEP 4</a:t>
              </a:r>
              <a:endParaRPr lang="en-US" sz="2300" b="1" dirty="0">
                <a:solidFill>
                  <a:srgbClr val="29C7E5"/>
                </a:solidFill>
              </a:endParaRPr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11065" y="4771"/>
              <a:ext cx="2761" cy="2309"/>
              <a:chOff x="11065" y="4771"/>
              <a:chExt cx="2761" cy="2309"/>
            </a:xfrm>
          </p:grpSpPr>
          <p:sp>
            <p:nvSpPr>
              <p:cNvPr id="1033" name="AutoShape 9"/>
              <p:cNvSpPr>
                <a:spLocks noChangeArrowheads="1"/>
              </p:cNvSpPr>
              <p:nvPr/>
            </p:nvSpPr>
            <p:spPr bwMode="auto">
              <a:xfrm>
                <a:off x="11065" y="5314"/>
                <a:ext cx="2761" cy="1766"/>
              </a:xfrm>
              <a:prstGeom prst="roundRect">
                <a:avLst>
                  <a:gd name="adj" fmla="val 16667"/>
                </a:avLst>
              </a:prstGeom>
              <a:solidFill>
                <a:srgbClr val="174685"/>
              </a:solidFill>
              <a:ln w="31750">
                <a:noFill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573969" fontAlgn="base">
                  <a:spcBef>
                    <a:spcPct val="0"/>
                  </a:spcBef>
                  <a:spcAft>
                    <a:spcPts val="628"/>
                  </a:spcAft>
                </a:pPr>
                <a:r>
                  <a:rPr lang="en-US" sz="1800" b="1" dirty="0">
                    <a:solidFill>
                      <a:srgbClr val="F2BD3E"/>
                    </a:solidFill>
                  </a:rPr>
                  <a:t>Secure Financing &amp; Management</a:t>
                </a:r>
                <a:endParaRPr lang="en-US" sz="2300" b="1" dirty="0">
                  <a:solidFill>
                    <a:srgbClr val="F2BD3E"/>
                  </a:solidFill>
                </a:endParaRPr>
              </a:p>
            </p:txBody>
          </p:sp>
          <p:sp>
            <p:nvSpPr>
              <p:cNvPr id="1034" name="Text Box 10"/>
              <p:cNvSpPr txBox="1">
                <a:spLocks noChangeArrowheads="1"/>
              </p:cNvSpPr>
              <p:nvPr/>
            </p:nvSpPr>
            <p:spPr bwMode="auto">
              <a:xfrm>
                <a:off x="11265" y="4771"/>
                <a:ext cx="1972" cy="4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573969" fontAlgn="base">
                  <a:spcBef>
                    <a:spcPct val="0"/>
                  </a:spcBef>
                  <a:spcAft>
                    <a:spcPts val="628"/>
                  </a:spcAft>
                </a:pPr>
                <a:r>
                  <a:rPr lang="en-US" sz="1800" b="1" dirty="0">
                    <a:solidFill>
                      <a:srgbClr val="29C7E5"/>
                    </a:solidFill>
                  </a:rPr>
                  <a:t>STEP 5</a:t>
                </a:r>
                <a:endParaRPr lang="en-US" sz="2300" b="1" dirty="0">
                  <a:solidFill>
                    <a:srgbClr val="29C7E5"/>
                  </a:solidFill>
                </a:endParaRPr>
              </a:p>
            </p:txBody>
          </p:sp>
        </p:grpSp>
        <p:cxnSp>
          <p:nvCxnSpPr>
            <p:cNvPr id="1035" name="AutoShape 11"/>
            <p:cNvCxnSpPr>
              <a:cxnSpLocks noChangeShapeType="1"/>
            </p:cNvCxnSpPr>
            <p:nvPr/>
          </p:nvCxnSpPr>
          <p:spPr bwMode="auto">
            <a:xfrm>
              <a:off x="2038" y="2702"/>
              <a:ext cx="1" cy="479"/>
            </a:xfrm>
            <a:prstGeom prst="straightConnector1">
              <a:avLst/>
            </a:prstGeom>
            <a:noFill/>
            <a:ln w="38100">
              <a:solidFill>
                <a:srgbClr val="174685"/>
              </a:solidFill>
              <a:round/>
              <a:headEnd/>
              <a:tailEnd type="triangle" w="med" len="med"/>
            </a:ln>
          </p:spPr>
        </p:cxnSp>
        <p:cxnSp>
          <p:nvCxnSpPr>
            <p:cNvPr id="1036" name="AutoShape 12"/>
            <p:cNvCxnSpPr>
              <a:cxnSpLocks noChangeShapeType="1"/>
            </p:cNvCxnSpPr>
            <p:nvPr/>
          </p:nvCxnSpPr>
          <p:spPr bwMode="auto">
            <a:xfrm>
              <a:off x="2012" y="4349"/>
              <a:ext cx="1" cy="609"/>
            </a:xfrm>
            <a:prstGeom prst="straightConnector1">
              <a:avLst/>
            </a:prstGeom>
            <a:noFill/>
            <a:ln w="38100">
              <a:solidFill>
                <a:srgbClr val="174685"/>
              </a:solidFill>
              <a:round/>
              <a:headEnd/>
              <a:tailEnd type="triangle" w="med" len="med"/>
            </a:ln>
          </p:spPr>
        </p:cxnSp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833" y="3116"/>
              <a:ext cx="2624" cy="1405"/>
              <a:chOff x="846" y="3350"/>
              <a:chExt cx="2624" cy="1405"/>
            </a:xfrm>
          </p:grpSpPr>
          <p:sp>
            <p:nvSpPr>
              <p:cNvPr id="1040" name="AutoShape 16"/>
              <p:cNvSpPr>
                <a:spLocks noChangeArrowheads="1"/>
              </p:cNvSpPr>
              <p:nvPr/>
            </p:nvSpPr>
            <p:spPr bwMode="auto">
              <a:xfrm>
                <a:off x="846" y="3919"/>
                <a:ext cx="2624" cy="836"/>
              </a:xfrm>
              <a:prstGeom prst="roundRect">
                <a:avLst>
                  <a:gd name="adj" fmla="val 16667"/>
                </a:avLst>
              </a:prstGeom>
              <a:solidFill>
                <a:srgbClr val="174685"/>
              </a:solidFill>
              <a:ln w="31750">
                <a:noFill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573969" fontAlgn="base">
                  <a:spcBef>
                    <a:spcPct val="0"/>
                  </a:spcBef>
                  <a:spcAft>
                    <a:spcPts val="628"/>
                  </a:spcAft>
                </a:pPr>
                <a:r>
                  <a:rPr lang="en-US" sz="1800" b="1" dirty="0">
                    <a:solidFill>
                      <a:srgbClr val="F2BD3E"/>
                    </a:solidFill>
                  </a:rPr>
                  <a:t>Engagement</a:t>
                </a:r>
                <a:endParaRPr lang="en-US" sz="2300" b="1" dirty="0">
                  <a:solidFill>
                    <a:srgbClr val="F2BD3E"/>
                  </a:solidFill>
                </a:endParaRPr>
              </a:p>
            </p:txBody>
          </p:sp>
          <p:sp>
            <p:nvSpPr>
              <p:cNvPr id="1041" name="Text Box 17"/>
              <p:cNvSpPr txBox="1">
                <a:spLocks noChangeArrowheads="1"/>
              </p:cNvSpPr>
              <p:nvPr/>
            </p:nvSpPr>
            <p:spPr bwMode="auto">
              <a:xfrm>
                <a:off x="1053" y="3350"/>
                <a:ext cx="1987" cy="4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573969" fontAlgn="base">
                  <a:spcBef>
                    <a:spcPct val="0"/>
                  </a:spcBef>
                  <a:spcAft>
                    <a:spcPts val="628"/>
                  </a:spcAft>
                </a:pPr>
                <a:r>
                  <a:rPr lang="en-US" sz="1800" b="1" dirty="0">
                    <a:solidFill>
                      <a:srgbClr val="29C7E5"/>
                    </a:solidFill>
                  </a:rPr>
                  <a:t>STEP 2</a:t>
                </a:r>
              </a:p>
            </p:txBody>
          </p:sp>
        </p:grpSp>
        <p:grpSp>
          <p:nvGrpSpPr>
            <p:cNvPr id="5" name="Group 18"/>
            <p:cNvGrpSpPr>
              <a:grpSpLocks/>
            </p:cNvGrpSpPr>
            <p:nvPr/>
          </p:nvGrpSpPr>
          <p:grpSpPr bwMode="auto">
            <a:xfrm>
              <a:off x="886" y="950"/>
              <a:ext cx="2574" cy="1778"/>
              <a:chOff x="899" y="1184"/>
              <a:chExt cx="2574" cy="1778"/>
            </a:xfrm>
          </p:grpSpPr>
          <p:sp>
            <p:nvSpPr>
              <p:cNvPr id="1043" name="AutoShape 19"/>
              <p:cNvSpPr>
                <a:spLocks noChangeArrowheads="1"/>
              </p:cNvSpPr>
              <p:nvPr/>
            </p:nvSpPr>
            <p:spPr bwMode="auto">
              <a:xfrm>
                <a:off x="899" y="1727"/>
                <a:ext cx="2574" cy="1235"/>
              </a:xfrm>
              <a:prstGeom prst="roundRect">
                <a:avLst>
                  <a:gd name="adj" fmla="val 16667"/>
                </a:avLst>
              </a:prstGeom>
              <a:solidFill>
                <a:srgbClr val="174685"/>
              </a:solidFill>
              <a:ln w="31750">
                <a:noFill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573969" fontAlgn="base">
                  <a:spcBef>
                    <a:spcPct val="0"/>
                  </a:spcBef>
                  <a:spcAft>
                    <a:spcPts val="628"/>
                  </a:spcAft>
                </a:pPr>
                <a:r>
                  <a:rPr lang="en-US" sz="1800" b="1" dirty="0">
                    <a:solidFill>
                      <a:srgbClr val="F2BD3E"/>
                    </a:solidFill>
                  </a:rPr>
                  <a:t>Feasibility Analysis</a:t>
                </a:r>
                <a:endParaRPr lang="en-US" sz="2300" b="1" dirty="0">
                  <a:solidFill>
                    <a:srgbClr val="F2BD3E"/>
                  </a:solidFill>
                </a:endParaRPr>
              </a:p>
            </p:txBody>
          </p:sp>
          <p:sp>
            <p:nvSpPr>
              <p:cNvPr id="1044" name="Text Box 20"/>
              <p:cNvSpPr txBox="1">
                <a:spLocks noChangeArrowheads="1"/>
              </p:cNvSpPr>
              <p:nvPr/>
            </p:nvSpPr>
            <p:spPr bwMode="auto">
              <a:xfrm>
                <a:off x="1064" y="1184"/>
                <a:ext cx="1972" cy="4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573969" fontAlgn="base">
                  <a:spcBef>
                    <a:spcPct val="0"/>
                  </a:spcBef>
                  <a:spcAft>
                    <a:spcPts val="628"/>
                  </a:spcAft>
                </a:pPr>
                <a:r>
                  <a:rPr lang="en-US" sz="1800" b="1" dirty="0">
                    <a:solidFill>
                      <a:srgbClr val="29C7E5"/>
                    </a:solidFill>
                  </a:rPr>
                  <a:t>STEP 1</a:t>
                </a:r>
                <a:endParaRPr lang="en-US" sz="2300" b="1" dirty="0">
                  <a:solidFill>
                    <a:srgbClr val="29C7E5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951807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ctrTitle" idx="4294967295"/>
          </p:nvPr>
        </p:nvSpPr>
        <p:spPr>
          <a:xfrm>
            <a:off x="0" y="659844"/>
            <a:ext cx="8070850" cy="116046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9600" dirty="0">
                <a:solidFill>
                  <a:srgbClr val="FFFFFF"/>
                </a:solidFill>
                <a:latin typeface="Arial"/>
                <a:cs typeface="Arial"/>
              </a:rPr>
              <a:t>4 KEYS </a:t>
            </a:r>
            <a:r>
              <a:rPr lang="en" sz="9600" dirty="0">
                <a:solidFill>
                  <a:srgbClr val="FFFFFF"/>
                </a:solidFill>
                <a:latin typeface="Arial"/>
                <a:cs typeface="Arial"/>
              </a:rPr>
              <a:t>CONCEPT</a:t>
            </a:r>
          </a:p>
        </p:txBody>
      </p:sp>
      <p:sp>
        <p:nvSpPr>
          <p:cNvPr id="12" name="Shape 104"/>
          <p:cNvSpPr txBox="1">
            <a:spLocks/>
          </p:cNvSpPr>
          <p:nvPr/>
        </p:nvSpPr>
        <p:spPr>
          <a:xfrm>
            <a:off x="1132417" y="1786441"/>
            <a:ext cx="8070850" cy="11604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tillium Web"/>
              <a:buNone/>
              <a:defRPr sz="2600" b="1" i="0" u="none" strike="noStrike" cap="non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r>
              <a:rPr lang="en-US" sz="3600" dirty="0">
                <a:solidFill>
                  <a:srgbClr val="174685"/>
                </a:solidFill>
                <a:latin typeface="Arial"/>
                <a:cs typeface="Arial"/>
              </a:rPr>
              <a:t>TO CONSERVATION AGREEMENTS</a:t>
            </a:r>
            <a:endParaRPr lang="en" sz="3600" dirty="0">
              <a:solidFill>
                <a:srgbClr val="174685"/>
              </a:solidFill>
              <a:latin typeface="Arial"/>
              <a:cs typeface="Arial"/>
            </a:endParaRPr>
          </a:p>
        </p:txBody>
      </p:sp>
      <p:sp>
        <p:nvSpPr>
          <p:cNvPr id="5" name="Oval 4"/>
          <p:cNvSpPr/>
          <p:nvPr/>
        </p:nvSpPr>
        <p:spPr>
          <a:xfrm>
            <a:off x="194735" y="2840982"/>
            <a:ext cx="2108703" cy="2108703"/>
          </a:xfrm>
          <a:prstGeom prst="ellipse">
            <a:avLst/>
          </a:prstGeom>
          <a:solidFill>
            <a:srgbClr val="174685">
              <a:alpha val="5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34434" y="3541390"/>
            <a:ext cx="1829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Conservation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Actions</a:t>
            </a:r>
          </a:p>
        </p:txBody>
      </p:sp>
      <p:sp>
        <p:nvSpPr>
          <p:cNvPr id="22" name="Oval 21"/>
          <p:cNvSpPr/>
          <p:nvPr/>
        </p:nvSpPr>
        <p:spPr>
          <a:xfrm>
            <a:off x="2406030" y="2840982"/>
            <a:ext cx="2108703" cy="2108703"/>
          </a:xfrm>
          <a:prstGeom prst="ellipse">
            <a:avLst/>
          </a:prstGeom>
          <a:solidFill>
            <a:srgbClr val="174685">
              <a:alpha val="7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545729" y="3541390"/>
            <a:ext cx="1829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Benefit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Package</a:t>
            </a:r>
          </a:p>
        </p:txBody>
      </p:sp>
      <p:sp>
        <p:nvSpPr>
          <p:cNvPr id="26" name="Oval 25"/>
          <p:cNvSpPr/>
          <p:nvPr/>
        </p:nvSpPr>
        <p:spPr>
          <a:xfrm>
            <a:off x="4617325" y="2840982"/>
            <a:ext cx="2108703" cy="2108703"/>
          </a:xfrm>
          <a:prstGeom prst="ellipse">
            <a:avLst/>
          </a:prstGeom>
          <a:solidFill>
            <a:srgbClr val="174685">
              <a:alpha val="8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757024" y="3695278"/>
            <a:ext cx="1829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Monitoring</a:t>
            </a:r>
          </a:p>
        </p:txBody>
      </p:sp>
      <p:sp>
        <p:nvSpPr>
          <p:cNvPr id="28" name="Oval 27"/>
          <p:cNvSpPr/>
          <p:nvPr/>
        </p:nvSpPr>
        <p:spPr>
          <a:xfrm>
            <a:off x="6828620" y="2840982"/>
            <a:ext cx="2108703" cy="2108703"/>
          </a:xfrm>
          <a:prstGeom prst="ellipse">
            <a:avLst/>
          </a:prstGeom>
          <a:solidFill>
            <a:srgbClr val="17468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968319" y="3695278"/>
            <a:ext cx="1829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Penalties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/>
          </p:cNvSpPr>
          <p:nvPr/>
        </p:nvSpPr>
        <p:spPr bwMode="auto">
          <a:xfrm>
            <a:off x="1691682" y="0"/>
            <a:ext cx="6441906" cy="7355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Colombian Amazon</a:t>
            </a:r>
            <a:endParaRPr lang="en-US" sz="3200" b="1" dirty="0">
              <a:solidFill>
                <a:srgbClr val="FFFFFF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31747" name="Rectangle 3"/>
          <p:cNvSpPr>
            <a:spLocks/>
          </p:cNvSpPr>
          <p:nvPr/>
        </p:nvSpPr>
        <p:spPr bwMode="auto">
          <a:xfrm rot="-5400000">
            <a:off x="-530276" y="2299301"/>
            <a:ext cx="2426446" cy="5899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4600" b="1" dirty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Example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903472" y="856027"/>
            <a:ext cx="3447574" cy="3806190"/>
            <a:chOff x="1211580" y="1234440"/>
            <a:chExt cx="3447574" cy="5074920"/>
          </a:xfrm>
        </p:grpSpPr>
        <p:pic>
          <p:nvPicPr>
            <p:cNvPr id="31748" name="Picture 17" descr="amazon_evi_ma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11580" y="1234440"/>
              <a:ext cx="3447574" cy="5074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49" name="Oval 18"/>
            <p:cNvSpPr>
              <a:spLocks/>
            </p:cNvSpPr>
            <p:nvPr/>
          </p:nvSpPr>
          <p:spPr bwMode="auto">
            <a:xfrm>
              <a:off x="1965960" y="2194560"/>
              <a:ext cx="137160" cy="205740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82294" tIns="41148" rIns="82294" bIns="41148" anchor="ctr"/>
            <a:lstStyle/>
            <a:p>
              <a:endParaRPr lang="de-DE"/>
            </a:p>
          </p:txBody>
        </p:sp>
      </p:grpSp>
      <p:grpSp>
        <p:nvGrpSpPr>
          <p:cNvPr id="2" name="Group 18"/>
          <p:cNvGrpSpPr>
            <a:grpSpLocks noChangeAspect="1"/>
          </p:cNvGrpSpPr>
          <p:nvPr/>
        </p:nvGrpSpPr>
        <p:grpSpPr bwMode="auto">
          <a:xfrm>
            <a:off x="1010139" y="735546"/>
            <a:ext cx="7755246" cy="4050450"/>
            <a:chOff x="1318710" y="1202673"/>
            <a:chExt cx="9129908" cy="6423617"/>
          </a:xfrm>
        </p:grpSpPr>
        <p:pic>
          <p:nvPicPr>
            <p:cNvPr id="29703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18710" y="1202673"/>
              <a:ext cx="9129908" cy="642361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1753" name="Oval 7"/>
            <p:cNvSpPr>
              <a:spLocks noChangeArrowheads="1"/>
            </p:cNvSpPr>
            <p:nvPr/>
          </p:nvSpPr>
          <p:spPr bwMode="auto">
            <a:xfrm>
              <a:off x="7289800" y="1600200"/>
              <a:ext cx="1143000" cy="1143000"/>
            </a:xfrm>
            <a:prstGeom prst="ellipse">
              <a:avLst/>
            </a:prstGeom>
            <a:noFill/>
            <a:ln w="57150" algn="ctr">
              <a:solidFill>
                <a:srgbClr val="29C7E5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1754" name="Oval 14"/>
            <p:cNvSpPr>
              <a:spLocks noChangeArrowheads="1"/>
            </p:cNvSpPr>
            <p:nvPr/>
          </p:nvSpPr>
          <p:spPr bwMode="auto">
            <a:xfrm>
              <a:off x="1651000" y="6324600"/>
              <a:ext cx="1143000" cy="1143000"/>
            </a:xfrm>
            <a:prstGeom prst="ellipse">
              <a:avLst/>
            </a:prstGeom>
            <a:noFill/>
            <a:ln w="57150" algn="ctr">
              <a:solidFill>
                <a:srgbClr val="29C7E5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1755" name="Oval 15"/>
            <p:cNvSpPr>
              <a:spLocks noChangeArrowheads="1"/>
            </p:cNvSpPr>
            <p:nvPr/>
          </p:nvSpPr>
          <p:spPr bwMode="auto">
            <a:xfrm>
              <a:off x="8128000" y="4343400"/>
              <a:ext cx="685800" cy="762000"/>
            </a:xfrm>
            <a:prstGeom prst="ellipse">
              <a:avLst/>
            </a:prstGeom>
            <a:noFill/>
            <a:ln w="57150" algn="ctr">
              <a:solidFill>
                <a:srgbClr val="29C7E5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1756" name="Oval 16"/>
            <p:cNvSpPr>
              <a:spLocks noChangeArrowheads="1"/>
            </p:cNvSpPr>
            <p:nvPr/>
          </p:nvSpPr>
          <p:spPr bwMode="auto">
            <a:xfrm>
              <a:off x="7213600" y="4800600"/>
              <a:ext cx="685800" cy="762000"/>
            </a:xfrm>
            <a:prstGeom prst="ellipse">
              <a:avLst/>
            </a:prstGeom>
            <a:noFill/>
            <a:ln w="57150" algn="ctr">
              <a:solidFill>
                <a:srgbClr val="29C7E5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1757" name="Oval 17"/>
            <p:cNvSpPr>
              <a:spLocks noChangeArrowheads="1"/>
            </p:cNvSpPr>
            <p:nvPr/>
          </p:nvSpPr>
          <p:spPr bwMode="auto">
            <a:xfrm>
              <a:off x="7747000" y="3429000"/>
              <a:ext cx="685800" cy="762000"/>
            </a:xfrm>
            <a:prstGeom prst="ellipse">
              <a:avLst/>
            </a:prstGeom>
            <a:noFill/>
            <a:ln w="57150" algn="ctr">
              <a:solidFill>
                <a:srgbClr val="29C7E5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1232255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noe kids sunset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2975"/>
            <a:ext cx="9144000" cy="6086475"/>
          </a:xfrm>
          <a:prstGeom prst="rect">
            <a:avLst/>
          </a:prstGeom>
        </p:spPr>
      </p:pic>
      <p:pic>
        <p:nvPicPr>
          <p:cNvPr id="3" name="Picture 2" descr="ci_2856245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3" y="4457943"/>
            <a:ext cx="1837267" cy="5862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01603" y="660054"/>
            <a:ext cx="9486803" cy="830997"/>
          </a:xfrm>
          <a:prstGeom prst="rect">
            <a:avLst/>
          </a:prstGeom>
          <a:solidFill>
            <a:srgbClr val="174685">
              <a:alpha val="5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860272" y="604778"/>
            <a:ext cx="4213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06434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/>
          </p:cNvSpPr>
          <p:nvPr/>
        </p:nvSpPr>
        <p:spPr bwMode="auto">
          <a:xfrm>
            <a:off x="2053828" y="321469"/>
            <a:ext cx="6539389" cy="5829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6280" bIns="0" anchor="ctr"/>
          <a:lstStyle/>
          <a:p>
            <a:pPr marL="35714"/>
            <a:r>
              <a:rPr lang="en-US" sz="3800" b="1" dirty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Extended Example</a:t>
            </a:r>
          </a:p>
        </p:txBody>
      </p:sp>
      <p:sp>
        <p:nvSpPr>
          <p:cNvPr id="40963" name="Rectangle 2"/>
          <p:cNvSpPr>
            <a:spLocks/>
          </p:cNvSpPr>
          <p:nvPr/>
        </p:nvSpPr>
        <p:spPr bwMode="auto">
          <a:xfrm rot="-5400000">
            <a:off x="-1540728" y="1324987"/>
            <a:ext cx="5136000" cy="16973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835" tIns="91835" rIns="88162" bIns="91835" anchor="ctr"/>
          <a:lstStyle/>
          <a:p>
            <a:pPr algn="l"/>
            <a:r>
              <a:rPr lang="en-US" sz="5500" b="1" dirty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Colombian Amazon</a:t>
            </a:r>
          </a:p>
        </p:txBody>
      </p:sp>
      <p:pic>
        <p:nvPicPr>
          <p:cNvPr id="2" name="Picture 1" descr="Livelihoods - Fish market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53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2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ctrTitle"/>
          </p:nvPr>
        </p:nvSpPr>
        <p:spPr>
          <a:xfrm>
            <a:off x="826350" y="1519225"/>
            <a:ext cx="5279462" cy="1159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br>
              <a:rPr lang="en-US" dirty="0"/>
            </a:br>
            <a:r>
              <a:rPr lang="en-US" dirty="0"/>
              <a:t>Threats to Biodiversity</a:t>
            </a:r>
            <a:endParaRPr lang="en" dirty="0"/>
          </a:p>
        </p:txBody>
      </p:sp>
      <p:sp>
        <p:nvSpPr>
          <p:cNvPr id="88" name="Shape 88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 dirty="0"/>
              <a:t>COLOMBIAN AMAZON</a:t>
            </a:r>
            <a:endParaRPr lang="en" b="1" dirty="0"/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utsiders fish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850" y="2637311"/>
            <a:ext cx="3633209" cy="2514600"/>
          </a:xfrm>
          <a:prstGeom prst="rect">
            <a:avLst/>
          </a:prstGeom>
        </p:spPr>
      </p:pic>
      <p:pic>
        <p:nvPicPr>
          <p:cNvPr id="2" name="Picture 1" descr="Arowan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26" y="-7380"/>
            <a:ext cx="4072644" cy="2032249"/>
          </a:xfrm>
          <a:prstGeom prst="rect">
            <a:avLst/>
          </a:prstGeom>
        </p:spPr>
      </p:pic>
      <p:pic>
        <p:nvPicPr>
          <p:cNvPr id="7" name="Picture 6" descr="Blast fishin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96" y="2083747"/>
            <a:ext cx="4679773" cy="3118630"/>
          </a:xfrm>
          <a:prstGeom prst="rect">
            <a:avLst/>
          </a:prstGeom>
        </p:spPr>
      </p:pic>
      <p:pic>
        <p:nvPicPr>
          <p:cNvPr id="8" name="Picture 7" descr="Piranacu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850" y="-7003"/>
            <a:ext cx="3901440" cy="259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16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ctrTitle"/>
          </p:nvPr>
        </p:nvSpPr>
        <p:spPr>
          <a:xfrm>
            <a:off x="826350" y="1519225"/>
            <a:ext cx="5279462" cy="1159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br>
              <a:rPr lang="en-US" dirty="0"/>
            </a:br>
            <a:r>
              <a:rPr lang="en-US" dirty="0"/>
              <a:t>Local Priorities</a:t>
            </a:r>
            <a:endParaRPr lang="en" dirty="0"/>
          </a:p>
        </p:txBody>
      </p:sp>
      <p:sp>
        <p:nvSpPr>
          <p:cNvPr id="88" name="Shape 88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 dirty="0"/>
              <a:t>COLOMBIAN AMAZON</a:t>
            </a:r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2333026234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velihoods - Fisherman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03" y="1442"/>
            <a:ext cx="3429454" cy="5143500"/>
          </a:xfrm>
          <a:prstGeom prst="rect">
            <a:avLst/>
          </a:prstGeom>
        </p:spPr>
      </p:pic>
      <p:pic>
        <p:nvPicPr>
          <p:cNvPr id="5" name="Picture 4" descr="Kids flooded hom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148" y="-218849"/>
            <a:ext cx="4400450" cy="2784247"/>
          </a:xfrm>
          <a:prstGeom prst="rect">
            <a:avLst/>
          </a:prstGeom>
        </p:spPr>
      </p:pic>
      <p:pic>
        <p:nvPicPr>
          <p:cNvPr id="2" name="Picture 1" descr="DSC0510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148" y="2280655"/>
            <a:ext cx="4400450" cy="330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077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velihoods - basket Brazi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183" y="-1096648"/>
            <a:ext cx="4521353" cy="6810288"/>
          </a:xfrm>
          <a:prstGeom prst="rect">
            <a:avLst/>
          </a:prstGeom>
        </p:spPr>
      </p:pic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756919" y="820449"/>
            <a:ext cx="2934548" cy="85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>
                <a:latin typeface="Arial"/>
                <a:cs typeface="Arial"/>
              </a:rPr>
              <a:t>CSP’s solution:</a:t>
            </a:r>
            <a:endParaRPr lang="en" sz="4800" dirty="0">
              <a:solidFill>
                <a:srgbClr val="29C7E5"/>
              </a:solidFill>
              <a:latin typeface="Arial"/>
              <a:cs typeface="Arial"/>
            </a:endParaRPr>
          </a:p>
        </p:txBody>
      </p:sp>
      <p:sp>
        <p:nvSpPr>
          <p:cNvPr id="134" name="Shape 134"/>
          <p:cNvSpPr txBox="1">
            <a:spLocks noGrp="1"/>
          </p:cNvSpPr>
          <p:nvPr>
            <p:ph type="body" idx="4294967295"/>
          </p:nvPr>
        </p:nvSpPr>
        <p:spPr>
          <a:xfrm>
            <a:off x="756919" y="3191937"/>
            <a:ext cx="3527214" cy="183568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b="1" i="1" dirty="0">
                <a:solidFill>
                  <a:srgbClr val="FFFFFF"/>
                </a:solidFill>
                <a:latin typeface="Arial"/>
                <a:ea typeface="ＭＳ Ｐゴシック" pitchFamily="-109" charset="-128"/>
                <a:cs typeface="Arial"/>
              </a:rPr>
              <a:t>a </a:t>
            </a:r>
            <a:r>
              <a:rPr lang="en-US" b="1" i="1" dirty="0">
                <a:solidFill>
                  <a:srgbClr val="F2BD3E"/>
                </a:solidFill>
                <a:latin typeface="Arial"/>
                <a:ea typeface="ＭＳ Ｐゴシック" pitchFamily="-109" charset="-128"/>
                <a:cs typeface="Arial"/>
              </a:rPr>
              <a:t>negotiated </a:t>
            </a:r>
            <a:r>
              <a:rPr lang="en-US" b="1" i="1" dirty="0">
                <a:solidFill>
                  <a:srgbClr val="F2BD3E"/>
                </a:solidFill>
                <a:latin typeface="Arial"/>
                <a:ea typeface="ＭＳ Ｐゴシック" pitchFamily="-109" charset="-128"/>
                <a:cs typeface="Arial"/>
                <a:sym typeface="Arial" pitchFamily="34" charset="0"/>
              </a:rPr>
              <a:t>exchange </a:t>
            </a:r>
            <a:r>
              <a:rPr lang="en-US" b="1" i="1" dirty="0">
                <a:solidFill>
                  <a:srgbClr val="FFFFFF"/>
                </a:solidFill>
                <a:latin typeface="Arial"/>
                <a:ea typeface="ＭＳ Ｐゴシック" pitchFamily="-109" charset="-128"/>
                <a:cs typeface="Arial"/>
                <a:sym typeface="Arial" pitchFamily="34" charset="0"/>
              </a:rPr>
              <a:t>of </a:t>
            </a:r>
            <a:r>
              <a:rPr lang="en-US" b="1" i="1" dirty="0">
                <a:solidFill>
                  <a:srgbClr val="F2BD3E"/>
                </a:solidFill>
                <a:latin typeface="Arial"/>
                <a:ea typeface="ＭＳ Ｐゴシック" pitchFamily="-109" charset="-128"/>
                <a:cs typeface="Arial"/>
                <a:sym typeface="Arial" pitchFamily="34" charset="0"/>
              </a:rPr>
              <a:t>benefits </a:t>
            </a:r>
            <a:r>
              <a:rPr lang="en-US" b="1" i="1" dirty="0">
                <a:solidFill>
                  <a:srgbClr val="FFFFFF"/>
                </a:solidFill>
                <a:latin typeface="Arial"/>
                <a:ea typeface="ＭＳ Ｐゴシック" pitchFamily="-109" charset="-128"/>
                <a:cs typeface="Arial"/>
                <a:sym typeface="Arial" pitchFamily="34" charset="0"/>
              </a:rPr>
              <a:t>in return for </a:t>
            </a:r>
            <a:r>
              <a:rPr lang="en-US" b="1" i="1" dirty="0">
                <a:solidFill>
                  <a:srgbClr val="F2BD3E"/>
                </a:solidFill>
                <a:latin typeface="Arial"/>
                <a:ea typeface="ＭＳ Ｐゴシック" pitchFamily="-109" charset="-128"/>
                <a:cs typeface="Arial"/>
                <a:sym typeface="Arial" pitchFamily="34" charset="0"/>
              </a:rPr>
              <a:t>changes</a:t>
            </a:r>
            <a:r>
              <a:rPr lang="en-US" b="1" i="1" dirty="0">
                <a:solidFill>
                  <a:srgbClr val="FF0000"/>
                </a:solidFill>
                <a:latin typeface="Arial"/>
                <a:ea typeface="ＭＳ Ｐゴシック" pitchFamily="-109" charset="-128"/>
                <a:cs typeface="Arial"/>
                <a:sym typeface="Arial" pitchFamily="34" charset="0"/>
              </a:rPr>
              <a:t> </a:t>
            </a:r>
            <a:r>
              <a:rPr lang="en-US" b="1" i="1" dirty="0">
                <a:solidFill>
                  <a:srgbClr val="F2BD3E"/>
                </a:solidFill>
                <a:latin typeface="Arial"/>
                <a:ea typeface="ＭＳ Ｐゴシック" pitchFamily="-109" charset="-128"/>
                <a:cs typeface="Arial"/>
                <a:sym typeface="Arial" pitchFamily="34" charset="0"/>
              </a:rPr>
              <a:t>in resource use</a:t>
            </a:r>
            <a:r>
              <a:rPr lang="en-US" b="1" i="1" dirty="0">
                <a:solidFill>
                  <a:srgbClr val="FFFFFF"/>
                </a:solidFill>
                <a:latin typeface="Arial"/>
                <a:ea typeface="ＭＳ Ｐゴシック" pitchFamily="-109" charset="-128"/>
                <a:cs typeface="Arial"/>
                <a:sym typeface="Arial" pitchFamily="34" charset="0"/>
              </a:rPr>
              <a:t>, </a:t>
            </a:r>
            <a:r>
              <a:rPr lang="en-US" b="1" i="1" dirty="0">
                <a:solidFill>
                  <a:schemeClr val="bg1"/>
                </a:solidFill>
                <a:latin typeface="Arial"/>
                <a:ea typeface="ＭＳ Ｐゴシック" pitchFamily="-109" charset="-128"/>
                <a:cs typeface="Arial"/>
                <a:sym typeface="Arial" pitchFamily="34" charset="0"/>
              </a:rPr>
              <a:t>depending</a:t>
            </a:r>
            <a:r>
              <a:rPr lang="en-US" b="1" i="1" dirty="0">
                <a:solidFill>
                  <a:srgbClr val="F2BD3E"/>
                </a:solidFill>
                <a:latin typeface="Arial"/>
                <a:ea typeface="ＭＳ Ｐゴシック" pitchFamily="-109" charset="-128"/>
                <a:cs typeface="Arial"/>
                <a:sym typeface="Arial" pitchFamily="34" charset="0"/>
              </a:rPr>
              <a:t> </a:t>
            </a:r>
            <a:r>
              <a:rPr lang="en-US" b="1" i="1" dirty="0">
                <a:solidFill>
                  <a:srgbClr val="FFFFFF"/>
                </a:solidFill>
                <a:latin typeface="Arial"/>
                <a:ea typeface="ＭＳ Ｐゴシック" pitchFamily="-109" charset="-128"/>
                <a:cs typeface="Arial"/>
                <a:sym typeface="Arial" pitchFamily="34" charset="0"/>
              </a:rPr>
              <a:t>on </a:t>
            </a:r>
            <a:r>
              <a:rPr lang="en-US" b="1" i="1" dirty="0">
                <a:solidFill>
                  <a:srgbClr val="F2BD3E"/>
                </a:solidFill>
                <a:latin typeface="Arial"/>
                <a:ea typeface="ＭＳ Ｐゴシック" pitchFamily="-109" charset="-128"/>
                <a:cs typeface="Arial"/>
                <a:sym typeface="Arial" pitchFamily="34" charset="0"/>
              </a:rPr>
              <a:t>verified performance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701799"/>
            <a:ext cx="9381067" cy="1498605"/>
          </a:xfrm>
          <a:prstGeom prst="rect">
            <a:avLst/>
          </a:prstGeom>
          <a:solidFill>
            <a:srgbClr val="29C7E5">
              <a:alpha val="5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20993" y="1836932"/>
            <a:ext cx="7430349" cy="1421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6000" b="1" dirty="0">
                <a:solidFill>
                  <a:schemeClr val="bg1"/>
                </a:solidFill>
              </a:rPr>
              <a:t>CONSERVATION     		AGREEMENTS </a:t>
            </a: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0"/>
            <a:ext cx="9144001" cy="1126068"/>
          </a:xfrm>
          <a:prstGeom prst="rect">
            <a:avLst/>
          </a:prstGeom>
          <a:solidFill>
            <a:srgbClr val="17468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hape 125"/>
          <p:cNvSpPr txBox="1">
            <a:spLocks/>
          </p:cNvSpPr>
          <p:nvPr/>
        </p:nvSpPr>
        <p:spPr>
          <a:xfrm>
            <a:off x="693578" y="164497"/>
            <a:ext cx="8012272" cy="58557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800"/>
              </a:lnSpc>
            </a:pPr>
            <a:r>
              <a:rPr lang="en-CA" sz="3000" b="1" dirty="0">
                <a:solidFill>
                  <a:schemeClr val="bg1"/>
                </a:solidFill>
                <a:latin typeface="Arial"/>
                <a:cs typeface="Arial"/>
              </a:rPr>
              <a:t>INTRODUCING</a:t>
            </a:r>
            <a:r>
              <a:rPr lang="en-CA" sz="40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br>
              <a:rPr lang="en-CA" sz="4000" b="1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CA" sz="4000" b="1" dirty="0">
                <a:solidFill>
                  <a:schemeClr val="bg1"/>
                </a:solidFill>
                <a:latin typeface="Arial"/>
                <a:cs typeface="Arial"/>
              </a:rPr>
              <a:t>CONSERVATION AGREEMENTS</a:t>
            </a:r>
            <a:endParaRPr lang="en" sz="2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7357" y="1347662"/>
            <a:ext cx="7106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/>
              <a:t>WHY THIS APPROACH?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21200" y="2758987"/>
            <a:ext cx="111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49209" y="1985410"/>
            <a:ext cx="1828800" cy="2971800"/>
          </a:xfrm>
          <a:prstGeom prst="rect">
            <a:avLst/>
          </a:prstGeom>
          <a:solidFill>
            <a:srgbClr val="F2BD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tIns="182880" rIns="182880" rtlCol="0" anchor="t" anchorCtr="0"/>
          <a:lstStyle/>
          <a:p>
            <a:pPr lvl="1">
              <a:buClr>
                <a:srgbClr val="29C7E5"/>
              </a:buClr>
            </a:pPr>
            <a:r>
              <a:rPr lang="en-CA" sz="1600" dirty="0">
                <a:solidFill>
                  <a:schemeClr val="tx1"/>
                </a:solidFill>
                <a:latin typeface="Arial"/>
                <a:cs typeface="Arial"/>
              </a:rPr>
              <a:t>As shown at the beginning, biodiversity conservation is in hands of </a:t>
            </a:r>
            <a:r>
              <a:rPr lang="en-CA" sz="2000" b="1" i="1" dirty="0">
                <a:solidFill>
                  <a:schemeClr val="tx1"/>
                </a:solidFill>
                <a:latin typeface="Arial"/>
                <a:cs typeface="Arial"/>
              </a:rPr>
              <a:t>local people</a:t>
            </a:r>
            <a:endParaRPr lang="en-US" sz="2000" b="1" i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93904" y="1985410"/>
            <a:ext cx="1828800" cy="2971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182880" rIns="182880" rtlCol="0" anchor="t" anchorCtr="0"/>
          <a:lstStyle/>
          <a:p>
            <a:pPr lvl="1">
              <a:buClr>
                <a:srgbClr val="29C7E5"/>
              </a:buClr>
            </a:pPr>
            <a:r>
              <a:rPr lang="en-CA" sz="2000" b="1" i="1" dirty="0" err="1">
                <a:solidFill>
                  <a:schemeClr val="bg1"/>
                </a:solidFill>
                <a:latin typeface="Arial"/>
                <a:cs typeface="Arial"/>
              </a:rPr>
              <a:t>Behavior</a:t>
            </a:r>
            <a:r>
              <a:rPr lang="en-CA" sz="2000" b="1" i="1" dirty="0">
                <a:solidFill>
                  <a:schemeClr val="bg1"/>
                </a:solidFill>
                <a:latin typeface="Arial"/>
                <a:cs typeface="Arial"/>
              </a:rPr>
              <a:t> change </a:t>
            </a:r>
            <a:r>
              <a:rPr lang="en-CA" sz="1600" dirty="0">
                <a:solidFill>
                  <a:schemeClr val="bg1"/>
                </a:solidFill>
                <a:latin typeface="Arial"/>
                <a:cs typeface="Arial"/>
              </a:rPr>
              <a:t>depends on incentives, and CAs are a powerful way to provide </a:t>
            </a:r>
            <a:r>
              <a:rPr lang="en-CA" sz="2000" b="1" i="1" dirty="0">
                <a:solidFill>
                  <a:schemeClr val="bg1"/>
                </a:solidFill>
                <a:latin typeface="Arial"/>
                <a:cs typeface="Arial"/>
              </a:rPr>
              <a:t>direct incentives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42835" y="1985410"/>
            <a:ext cx="1828800" cy="2971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tIns="182880" rIns="182880" rtlCol="0" anchor="t" anchorCtr="0"/>
          <a:lstStyle/>
          <a:p>
            <a:pPr lvl="1">
              <a:buClr>
                <a:srgbClr val="29C7E5"/>
              </a:buClr>
            </a:pPr>
            <a:r>
              <a:rPr lang="en-CA" sz="1600" dirty="0">
                <a:solidFill>
                  <a:srgbClr val="FFFFFF"/>
                </a:solidFill>
                <a:latin typeface="Arial"/>
                <a:cs typeface="Arial"/>
              </a:rPr>
              <a:t>Using incentives, CAs also allow a </a:t>
            </a:r>
            <a:r>
              <a:rPr lang="en-CA" sz="1900" b="1" i="1" dirty="0">
                <a:solidFill>
                  <a:srgbClr val="FFFFFF"/>
                </a:solidFill>
                <a:latin typeface="Arial"/>
                <a:cs typeface="Arial"/>
              </a:rPr>
              <a:t>fair distribution </a:t>
            </a:r>
            <a:r>
              <a:rPr lang="en-CA" sz="1600" dirty="0">
                <a:solidFill>
                  <a:srgbClr val="FFFFFF"/>
                </a:solidFill>
                <a:latin typeface="Arial"/>
                <a:cs typeface="Arial"/>
              </a:rPr>
              <a:t>of burden and benefits of conservation</a:t>
            </a:r>
          </a:p>
          <a:p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74831" y="1985410"/>
            <a:ext cx="1923635" cy="2971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tIns="182880" rIns="182880" rtlCol="0" anchor="t" anchorCtr="0"/>
          <a:lstStyle/>
          <a:p>
            <a:pPr lvl="1">
              <a:buClr>
                <a:srgbClr val="29C7E5"/>
              </a:buClr>
            </a:pPr>
            <a:r>
              <a:rPr lang="en-CA" sz="1500" dirty="0">
                <a:solidFill>
                  <a:schemeClr val="tx1"/>
                </a:solidFill>
                <a:latin typeface="Arial"/>
                <a:cs typeface="Arial"/>
              </a:rPr>
              <a:t>People have been </a:t>
            </a:r>
            <a:r>
              <a:rPr lang="en-CA" sz="1900" b="1" i="1" dirty="0">
                <a:solidFill>
                  <a:schemeClr val="tx1"/>
                </a:solidFill>
                <a:latin typeface="Arial"/>
                <a:cs typeface="Arial"/>
              </a:rPr>
              <a:t>making deals </a:t>
            </a:r>
            <a:r>
              <a:rPr lang="en-CA" sz="1500" dirty="0">
                <a:solidFill>
                  <a:schemeClr val="tx1"/>
                </a:solidFill>
                <a:latin typeface="Arial"/>
                <a:cs typeface="Arial"/>
              </a:rPr>
              <a:t>since the beginning of time: CAs make sense to communities, policy makers, and many funders</a:t>
            </a:r>
          </a:p>
          <a:p>
            <a:pPr lvl="1">
              <a:buClr>
                <a:srgbClr val="29C7E5"/>
              </a:buClr>
            </a:pPr>
            <a:endParaRPr lang="en-CA" sz="160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0985473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Fidel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9396</TotalTime>
  <Words>1362</Words>
  <Application>Microsoft Office PowerPoint</Application>
  <PresentationFormat>On-screen Show (16:9)</PresentationFormat>
  <Paragraphs>191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Gill Sans Light</vt:lpstr>
      <vt:lpstr>ヒラギノ角ゴ Pro W3</vt:lpstr>
      <vt:lpstr>Wingdings</vt:lpstr>
      <vt:lpstr>Arial</vt:lpstr>
      <vt:lpstr>Titillium Web</vt:lpstr>
      <vt:lpstr>ＭＳ Ｐゴシック</vt:lpstr>
      <vt:lpstr>Gill Sans</vt:lpstr>
      <vt:lpstr>Calibri</vt:lpstr>
      <vt:lpstr>Fidele template</vt:lpstr>
      <vt:lpstr>INTRODUCTION TO CONSERVATION AGREEMENTS</vt:lpstr>
      <vt:lpstr>PowerPoint Presentation</vt:lpstr>
      <vt:lpstr>PowerPoint Presentation</vt:lpstr>
      <vt:lpstr> Threats to Biodiversity</vt:lpstr>
      <vt:lpstr>PowerPoint Presentation</vt:lpstr>
      <vt:lpstr> Local Priorities</vt:lpstr>
      <vt:lpstr>PowerPoint Presentation</vt:lpstr>
      <vt:lpstr>CSP’s solution:</vt:lpstr>
      <vt:lpstr>PowerPoint Presentation</vt:lpstr>
      <vt:lpstr>PowerPoint Presentation</vt:lpstr>
      <vt:lpstr>THE AGREEMENTS</vt:lpstr>
      <vt:lpstr>PowerPoint Presentation</vt:lpstr>
      <vt:lpstr>PowerPoint Presentation</vt:lpstr>
      <vt:lpstr>PowerPoint Presentation</vt:lpstr>
      <vt:lpstr>PowerPoint Presentation</vt:lpstr>
      <vt:lpstr>Monitoring</vt:lpstr>
      <vt:lpstr>MONITORING: Biodiversity Impact Colombian Amazon  example</vt:lpstr>
      <vt:lpstr>MONITORING: Socio- economic  Impact Colombian Amazon example</vt:lpstr>
      <vt:lpstr>PowerPoint Presentation</vt:lpstr>
      <vt:lpstr>PowerPoint Presentation</vt:lpstr>
      <vt:lpstr>LONG-TERM SUSTAINABILITY Colombian Amazon example</vt:lpstr>
      <vt:lpstr>PowerPoint Presentation</vt:lpstr>
      <vt:lpstr>PowerPoint Presentation</vt:lpstr>
      <vt:lpstr>PowerPoint Presentation</vt:lpstr>
      <vt:lpstr>PowerPoint Presentation</vt:lpstr>
      <vt:lpstr>Applications of the approach CONSERVATION AGREEMENTS</vt:lpstr>
      <vt:lpstr>THE REST OF THE WORKSHOP CSP has developed a process for CA projects</vt:lpstr>
      <vt:lpstr>PowerPoint Presentation</vt:lpstr>
      <vt:lpstr>4 KEYS CONCEPT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cp:lastModifiedBy>Amos Thiongo</cp:lastModifiedBy>
  <cp:revision>184</cp:revision>
  <dcterms:modified xsi:type="dcterms:W3CDTF">2018-03-21T08:35:28Z</dcterms:modified>
</cp:coreProperties>
</file>