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2bd92f8d9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2bd92f8d9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2bd92f8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2bd92f8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2bd92f8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2bd92f8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2bd92f8d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2bd92f8d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02bd92f8d9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02bd92f8d9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2bd92f8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2bd92f8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2bd92f8d9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2bd92f8d9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2bd92f8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2bd92f8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jpg"/><Relationship Id="rId5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beejswaraj.org/author/bbs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beejswaraj.org/author/bbs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eejswaraj.org/author/bbs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46351" y="1190725"/>
            <a:ext cx="7035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Roboto"/>
                <a:ea typeface="Roboto"/>
                <a:cs typeface="Roboto"/>
                <a:sym typeface="Roboto"/>
              </a:rPr>
              <a:t>Community Experiences on </a:t>
            </a:r>
            <a:r>
              <a:rPr lang="en-GB" sz="4400">
                <a:latin typeface="Roboto"/>
                <a:ea typeface="Roboto"/>
                <a:cs typeface="Roboto"/>
                <a:sym typeface="Roboto"/>
              </a:rPr>
              <a:t>Indigenous Seed Sovereignty &amp; Seed Savers Rights</a:t>
            </a:r>
            <a:endParaRPr sz="4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372325" y="3342725"/>
            <a:ext cx="65793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193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Project through Rosa Luxemburg </a:t>
            </a:r>
            <a:r>
              <a:rPr lang="en-GB" sz="193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Stiftung</a:t>
            </a:r>
            <a:r>
              <a:rPr lang="en-GB" sz="193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(2024)</a:t>
            </a:r>
            <a:endParaRPr sz="1935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282350" y="4234575"/>
            <a:ext cx="65793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52583"/>
              <a:buNone/>
            </a:pPr>
            <a:r>
              <a:rPr b="1" lang="en-GB" sz="1935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Using Diversity Regional Meeting</a:t>
            </a:r>
            <a:endParaRPr b="1" sz="1935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ct val="52583"/>
              <a:buNone/>
            </a:pPr>
            <a:r>
              <a:rPr b="1" lang="en-GB" sz="1935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Wayanad, 20th Sept 2024</a:t>
            </a:r>
            <a:endParaRPr b="1" sz="1935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 title="What is Seed Sovereignit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938475" cy="49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4572000" y="326000"/>
            <a:ext cx="4348200" cy="42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India’s ‘National Bureau of Plant Genetic Resources (NBPGR) has over 4,00,000 accessions of 1586 species. </a:t>
            </a:r>
            <a:endParaRPr sz="175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ICRISAT holds 25,000 Indian varieties of dry-land crops. </a:t>
            </a:r>
            <a:endParaRPr sz="175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Many thousands of our crop seeds have ended up in distant gene banks: IRRI in Philippines, CIMMYT in Mexico, or Fort Collins in USA.</a:t>
            </a:r>
            <a:endParaRPr sz="175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solidFill>
                <a:srgbClr val="66666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50">
                <a:solidFill>
                  <a:srgbClr val="66666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All such varieties from India, rightly belong to our farming and indigenous communities!</a:t>
            </a:r>
            <a:endParaRPr b="1" sz="2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115975" y="97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Policies, </a:t>
            </a:r>
            <a:r>
              <a:rPr lang="en-GB"/>
              <a:t>Laws &amp; Government Actions 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115975" y="804450"/>
            <a:ext cx="5573400" cy="37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International agreements like the International Treaty on Plant Genetic Resources for Food and Agriculture (ITPGRFA)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United Nations Declaration on Rights of Peasants (UNDROP), 2018.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Trade Related Intellectual Property Rights (TRIPS) on seeds and genetic resources.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The Seeds Act, 1966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Protection of Plant Varieties and Farmers' Rights Act (PPVFR Act)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○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Rights of farmers to save, use, and exchange seeds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○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Plant variety protection and intellectual property rights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Biological Diversity Act, 2002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National Seed Policy, 2011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○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Promotion of hybrid and GMO seeds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○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Impact on traditional seed systems and farmer rights</a:t>
            </a:r>
            <a:endParaRPr sz="15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Roboto"/>
              <a:buChar char="●"/>
            </a:pPr>
            <a:r>
              <a:rPr lang="en-GB" sz="15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Seed Bill, 2019 (Proposed)</a:t>
            </a:r>
            <a:endParaRPr sz="2100"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0" l="0" r="36138" t="0"/>
          <a:stretch/>
        </p:blipFill>
        <p:spPr>
          <a:xfrm>
            <a:off x="5689374" y="43500"/>
            <a:ext cx="3459326" cy="30469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5919038" y="3153525"/>
            <a:ext cx="3000000" cy="1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HOW DO ANY OF THESE LAWS AND POLICIES IT IMPACT OUR COMMUNITIES?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 title="Screenshot 2016-08-15 11.39.06.png"/>
          <p:cNvPicPr preferRelativeResize="0"/>
          <p:nvPr/>
        </p:nvPicPr>
        <p:blipFill rotWithShape="1">
          <a:blip r:embed="rId3">
            <a:alphaModFix/>
          </a:blip>
          <a:srcRect b="10690" l="0" r="0" t="0"/>
          <a:stretch/>
        </p:blipFill>
        <p:spPr>
          <a:xfrm>
            <a:off x="76275" y="1696525"/>
            <a:ext cx="5011900" cy="32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9248" y="0"/>
            <a:ext cx="3687102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 rotWithShape="1">
          <a:blip r:embed="rId5">
            <a:alphaModFix/>
          </a:blip>
          <a:srcRect b="-44413" l="9724" r="20060" t="5967"/>
          <a:stretch/>
        </p:blipFill>
        <p:spPr>
          <a:xfrm>
            <a:off x="132675" y="-39300"/>
            <a:ext cx="4955501" cy="274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15950" y="0"/>
            <a:ext cx="54537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40"/>
              <a:t>Issues / Concerns regarding Indigenous Seeds &amp; Seed Savers</a:t>
            </a:r>
            <a:endParaRPr sz="3040"/>
          </a:p>
        </p:txBody>
      </p:sp>
      <p:sp>
        <p:nvSpPr>
          <p:cNvPr id="95" name="Google Shape;95;p17"/>
          <p:cNvSpPr txBox="1"/>
          <p:nvPr/>
        </p:nvSpPr>
        <p:spPr>
          <a:xfrm>
            <a:off x="115950" y="1222250"/>
            <a:ext cx="54537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Conservation of Heirloom Seeds by Communities. Conservation of Traditional Seed 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varieties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being up by research institutes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Big Private Players and Global Policy 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Role of Civil Society Organisations to strengthen farmers’ networks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Markets demands and pressures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GMO debates : Involves the digitizing of the genetic sequence information of seed/plant varieties. This Digital Sequence Information (DSI) is being used by corporations for selective manipulation to claim patents/Intellectual Property Rights (IPR). </a:t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61025" y="4412975"/>
            <a:ext cx="871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WHY IS A WIDER NETWORK NEEDED? WHAT ROLE CAN IT PLAY?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5501" y="56076"/>
            <a:ext cx="3083750" cy="435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503675" y="75300"/>
            <a:ext cx="5285100" cy="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44">
                <a:latin typeface="Roboto"/>
                <a:ea typeface="Roboto"/>
                <a:cs typeface="Roboto"/>
                <a:sym typeface="Roboto"/>
              </a:rPr>
              <a:t>Declaration on Seeds and Farmers’ Rights, 2023</a:t>
            </a:r>
            <a:endParaRPr sz="2044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4958650" y="456725"/>
            <a:ext cx="3721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</a:t>
            </a:r>
            <a:r>
              <a:rPr lang="en-GB" sz="115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Bharat Beej Swaraj Manch</a:t>
            </a:r>
            <a:r>
              <a:rPr lang="en-GB" sz="115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| Sep 9, 2023 </a:t>
            </a:r>
            <a:endParaRPr sz="15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928650"/>
            <a:ext cx="8520600" cy="4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-GB" sz="1500">
                <a:latin typeface="Roboto"/>
                <a:ea typeface="Roboto"/>
                <a:cs typeface="Roboto"/>
                <a:sym typeface="Roboto"/>
              </a:rPr>
              <a:t>Seeds and plant propagation materials, is our </a:t>
            </a:r>
            <a:r>
              <a:rPr b="1" lang="en-GB" sz="1500">
                <a:latin typeface="Roboto"/>
                <a:ea typeface="Roboto"/>
                <a:cs typeface="Roboto"/>
                <a:sym typeface="Roboto"/>
              </a:rPr>
              <a:t>collective heritage</a:t>
            </a:r>
            <a:r>
              <a:rPr lang="en-GB" sz="1500">
                <a:latin typeface="Roboto"/>
                <a:ea typeface="Roboto"/>
                <a:cs typeface="Roboto"/>
                <a:sym typeface="Roboto"/>
              </a:rPr>
              <a:t>. It is our duty to preserve them for future generations.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-GB" sz="1500">
                <a:latin typeface="Roboto"/>
                <a:ea typeface="Roboto"/>
                <a:cs typeface="Roboto"/>
                <a:sym typeface="Roboto"/>
              </a:rPr>
              <a:t>International treaties and national laws have failed to effectively </a:t>
            </a:r>
            <a:r>
              <a:rPr b="1" lang="en-GB" sz="1500">
                <a:latin typeface="Roboto"/>
                <a:ea typeface="Roboto"/>
                <a:cs typeface="Roboto"/>
                <a:sym typeface="Roboto"/>
              </a:rPr>
              <a:t>safeguard our rich heritage of plant varieties</a:t>
            </a:r>
            <a:r>
              <a:rPr lang="en-GB" sz="1500">
                <a:latin typeface="Roboto"/>
                <a:ea typeface="Roboto"/>
                <a:cs typeface="Roboto"/>
                <a:sym typeface="Roboto"/>
              </a:rPr>
              <a:t>; and the registration of heritage crop varieties in private names under ‘Protection of Plant Varieties and Farmers’ Rights Act’(PPVFRA), violates our traditional collective rights.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-GB" sz="1500">
                <a:latin typeface="Roboto"/>
                <a:ea typeface="Roboto"/>
                <a:cs typeface="Roboto"/>
                <a:sym typeface="Roboto"/>
              </a:rPr>
              <a:t>We assert our sovereign rights to freely plant, use, reproduce, select, adapt, save, share, exchange or sell our seeds, without restriction, and we resolve to work for the </a:t>
            </a:r>
            <a:r>
              <a:rPr b="1" lang="en-GB" sz="1500">
                <a:latin typeface="Roboto"/>
                <a:ea typeface="Roboto"/>
                <a:cs typeface="Roboto"/>
                <a:sym typeface="Roboto"/>
              </a:rPr>
              <a:t>decentralized conservation, regeneration and sharing of our biodiversity by farmers, gardeners and indigenous communities.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WHAT ARE THE EXPERIENCES FROM YOUR AREAS? </a:t>
            </a:r>
            <a:endParaRPr b="1" sz="2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WHAT ARE THE THREATS TO SEED DIVERSITY?</a:t>
            </a:r>
            <a:endParaRPr b="1" sz="2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We reject attempts to </a:t>
            </a:r>
            <a:r>
              <a:rPr b="1" lang="en-GB" sz="1400">
                <a:latin typeface="Roboto"/>
                <a:ea typeface="Roboto"/>
                <a:cs typeface="Roboto"/>
                <a:sym typeface="Roboto"/>
              </a:rPr>
              <a:t>privatize/usurp India’s genetic commons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 and bio-cultural heritage, and create Intellectual Property rights over life forms. 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We believe the state must </a:t>
            </a:r>
            <a:r>
              <a:rPr b="1" lang="en-GB" sz="1400">
                <a:latin typeface="Roboto"/>
                <a:ea typeface="Roboto"/>
                <a:cs typeface="Roboto"/>
                <a:sym typeface="Roboto"/>
              </a:rPr>
              <a:t>safeguard natural farming rights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, prevent any theft or </a:t>
            </a:r>
            <a:r>
              <a:rPr b="1" lang="en-GB" sz="1400">
                <a:latin typeface="Roboto"/>
                <a:ea typeface="Roboto"/>
                <a:cs typeface="Roboto"/>
                <a:sym typeface="Roboto"/>
              </a:rPr>
              <a:t>bio-piracy of our genetic wealth.</a:t>
            </a:r>
            <a:endParaRPr b="1"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A National Bio-safety law and mechanism for its effective implementation is essential to comprehensively guard against the threat of GMOs, GEOs, and technologies like CRISPR.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3503675" y="75300"/>
            <a:ext cx="5285100" cy="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44">
                <a:latin typeface="Roboto"/>
                <a:ea typeface="Roboto"/>
                <a:cs typeface="Roboto"/>
                <a:sym typeface="Roboto"/>
              </a:rPr>
              <a:t>Declaration on Seeds and Farmers’ Rights, 2023</a:t>
            </a:r>
            <a:endParaRPr sz="2044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4958650" y="456725"/>
            <a:ext cx="3721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</a:t>
            </a:r>
            <a:r>
              <a:rPr lang="en-GB" sz="115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Bharat Beej Swaraj Manch</a:t>
            </a:r>
            <a:r>
              <a:rPr lang="en-GB" sz="115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| Sep 9, 2023 </a:t>
            </a:r>
            <a:endParaRPr sz="15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56725" y="3038250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ARE OUR </a:t>
            </a:r>
            <a:r>
              <a:rPr b="1" lang="en-GB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COMMUNITIES MOVING AWAY FROM NATURAL FARMING AND INTO MORE CHEMICAL FARMING?</a:t>
            </a:r>
            <a:endParaRPr b="1" sz="17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WHAT ARE THE</a:t>
            </a:r>
            <a:r>
              <a:rPr b="1" lang="en-GB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MARKET PRESSURES IN YOUR AREA? </a:t>
            </a:r>
            <a:endParaRPr b="1" sz="17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ARE THERE BIG PLAYERS WHO ARE INFLUENCING FARMERS &amp; BREEDERS BEHAVIOUR?</a:t>
            </a:r>
            <a:endParaRPr b="1" sz="17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266325"/>
            <a:ext cx="8520600" cy="175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We call upon the Indian government to create an </a:t>
            </a:r>
            <a:r>
              <a:rPr b="1" lang="en-GB" sz="1400">
                <a:latin typeface="Roboto"/>
                <a:ea typeface="Roboto"/>
                <a:cs typeface="Roboto"/>
                <a:sym typeface="Roboto"/>
              </a:rPr>
              <a:t>open-source National Biodiversity Heritage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 Registry, protected from any private/corporate Intellectual Property Rights (IPRs); and to aid collaborative documentation and sharing of our biodiversity and related knowledge.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Indigenous/local communities stand for continued </a:t>
            </a:r>
            <a:r>
              <a:rPr b="1" lang="en-GB" sz="1400">
                <a:latin typeface="Roboto"/>
                <a:ea typeface="Roboto"/>
                <a:cs typeface="Roboto"/>
                <a:sym typeface="Roboto"/>
              </a:rPr>
              <a:t>community access and community benefit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.</a:t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We call upon all concerned citizens to join in a people’s movement to </a:t>
            </a:r>
            <a:r>
              <a:rPr b="1" lang="en-GB" sz="1400">
                <a:latin typeface="Roboto"/>
                <a:ea typeface="Roboto"/>
                <a:cs typeface="Roboto"/>
                <a:sym typeface="Roboto"/>
              </a:rPr>
              <a:t>document, publish, propagate </a:t>
            </a:r>
            <a:r>
              <a:rPr lang="en-GB" sz="1400">
                <a:latin typeface="Roboto"/>
                <a:ea typeface="Roboto"/>
                <a:cs typeface="Roboto"/>
                <a:sym typeface="Roboto"/>
              </a:rPr>
              <a:t>and share our collective wealth of biodiversity, knowledge and bio-culture wherever possible!</a:t>
            </a:r>
            <a:endParaRPr/>
          </a:p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3503675" y="75300"/>
            <a:ext cx="5285100" cy="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44">
                <a:latin typeface="Roboto"/>
                <a:ea typeface="Roboto"/>
                <a:cs typeface="Roboto"/>
                <a:sym typeface="Roboto"/>
              </a:rPr>
              <a:t>Declaration on Seeds and Farmers’ Rights, 2023</a:t>
            </a:r>
            <a:endParaRPr sz="2044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4958650" y="456725"/>
            <a:ext cx="37212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by </a:t>
            </a:r>
            <a:r>
              <a:rPr lang="en-GB" sz="115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Bharat Beej Swaraj Manch</a:t>
            </a:r>
            <a:r>
              <a:rPr lang="en-GB" sz="1150">
                <a:solidFill>
                  <a:schemeClr val="accent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| Sep 9, 2023 </a:t>
            </a:r>
            <a:endParaRPr sz="15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589375" y="3197025"/>
            <a:ext cx="8199300" cy="1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WHAT ARE THE ACCESS AND BENEFIT SHARING MECHANISMS IN YOUR COMMUNITIES CURRENTLY? </a:t>
            </a:r>
            <a:endParaRPr b="1" sz="17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WHAT KIND OF DOCUMENTATION MEASURES WILL BE USEFUL IN YOUR AREAS?</a:t>
            </a:r>
            <a:endParaRPr b="1" sz="17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115975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Community Conservation Measures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579800" y="2853400"/>
            <a:ext cx="5394000" cy="20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HAVE LOCAL DIETS CHANGED DRASTICALLY? ARE TRADITIONAL SEEDS EASILY ACCESSIBLE? </a:t>
            </a:r>
            <a:endParaRPr b="1" sz="2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WHAT KIND OF SEEDS’ CONSERVATION INITIATIVES ARE BEING TAKEN UP IN YOUR AREAS? </a:t>
            </a:r>
            <a:endParaRPr b="1" sz="2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CAN NETWORKS EXIST AND CAN WE STRENGTHEN THEM?</a:t>
            </a:r>
            <a:endParaRPr b="1" sz="2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b="4214" l="0" r="24874" t="0"/>
          <a:stretch/>
        </p:blipFill>
        <p:spPr>
          <a:xfrm>
            <a:off x="5374549" y="91250"/>
            <a:ext cx="3599376" cy="25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 rotWithShape="1">
          <a:blip r:embed="rId4">
            <a:alphaModFix/>
          </a:blip>
          <a:srcRect b="0" l="24687" r="0" t="0"/>
          <a:stretch/>
        </p:blipFill>
        <p:spPr>
          <a:xfrm rot="5400000">
            <a:off x="-226012" y="1252661"/>
            <a:ext cx="4207800" cy="314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